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40"/>
  </p:notesMasterIdLst>
  <p:sldIdLst>
    <p:sldId id="256" r:id="rId2"/>
    <p:sldId id="269" r:id="rId3"/>
    <p:sldId id="257" r:id="rId4"/>
    <p:sldId id="273" r:id="rId5"/>
    <p:sldId id="270" r:id="rId6"/>
    <p:sldId id="271" r:id="rId7"/>
    <p:sldId id="272" r:id="rId8"/>
    <p:sldId id="268" r:id="rId9"/>
    <p:sldId id="259" r:id="rId10"/>
    <p:sldId id="261" r:id="rId11"/>
    <p:sldId id="263" r:id="rId12"/>
    <p:sldId id="274" r:id="rId13"/>
    <p:sldId id="275" r:id="rId14"/>
    <p:sldId id="277" r:id="rId15"/>
    <p:sldId id="264" r:id="rId16"/>
    <p:sldId id="276" r:id="rId17"/>
    <p:sldId id="265" r:id="rId18"/>
    <p:sldId id="285" r:id="rId19"/>
    <p:sldId id="279" r:id="rId20"/>
    <p:sldId id="278" r:id="rId21"/>
    <p:sldId id="286" r:id="rId22"/>
    <p:sldId id="280" r:id="rId23"/>
    <p:sldId id="281" r:id="rId24"/>
    <p:sldId id="290" r:id="rId25"/>
    <p:sldId id="287" r:id="rId26"/>
    <p:sldId id="282" r:id="rId27"/>
    <p:sldId id="283" r:id="rId28"/>
    <p:sldId id="284" r:id="rId29"/>
    <p:sldId id="288" r:id="rId30"/>
    <p:sldId id="289" r:id="rId31"/>
    <p:sldId id="291" r:id="rId32"/>
    <p:sldId id="292" r:id="rId33"/>
    <p:sldId id="293" r:id="rId34"/>
    <p:sldId id="298" r:id="rId35"/>
    <p:sldId id="266" r:id="rId36"/>
    <p:sldId id="294" r:id="rId37"/>
    <p:sldId id="295"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1D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59" autoAdjust="0"/>
  </p:normalViewPr>
  <p:slideViewPr>
    <p:cSldViewPr snapToGrid="0">
      <p:cViewPr varScale="1">
        <p:scale>
          <a:sx n="72" d="100"/>
          <a:sy n="72" d="100"/>
        </p:scale>
        <p:origin x="6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FF6F8B-5156-4151-A5F8-2BE9CB85D19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US"/>
        </a:p>
      </dgm:t>
    </dgm:pt>
    <dgm:pt modelId="{96CF188B-8F4D-43A4-B3AD-7E5F27FED7A2}">
      <dgm:prSet phldrT="[Text]"/>
      <dgm:spPr>
        <a:solidFill>
          <a:srgbClr val="00B0F0"/>
        </a:solidFill>
      </dgm:spPr>
      <dgm:t>
        <a:bodyPr/>
        <a:lstStyle/>
        <a:p>
          <a:r>
            <a:rPr lang="en-US" dirty="0" smtClean="0"/>
            <a:t>Ransomware Detection Based on Data</a:t>
          </a:r>
          <a:endParaRPr lang="en-US" dirty="0"/>
        </a:p>
      </dgm:t>
    </dgm:pt>
    <dgm:pt modelId="{A8006030-3AC4-44DF-B3E9-DF5A92D3AAA4}" type="parTrans" cxnId="{89261AD4-8C01-4FAA-916F-26D32C799EEB}">
      <dgm:prSet/>
      <dgm:spPr/>
      <dgm:t>
        <a:bodyPr/>
        <a:lstStyle/>
        <a:p>
          <a:endParaRPr lang="en-US"/>
        </a:p>
      </dgm:t>
    </dgm:pt>
    <dgm:pt modelId="{BD713690-0D29-41AE-B404-9405FF6A131C}" type="sibTrans" cxnId="{89261AD4-8C01-4FAA-916F-26D32C799EEB}">
      <dgm:prSet/>
      <dgm:spPr/>
      <dgm:t>
        <a:bodyPr/>
        <a:lstStyle/>
        <a:p>
          <a:endParaRPr lang="en-US"/>
        </a:p>
      </dgm:t>
    </dgm:pt>
    <dgm:pt modelId="{C63DF680-09AA-4D27-977C-BD0DCECE6B9F}">
      <dgm:prSet phldrT="[Text]" custT="1"/>
      <dgm:spPr>
        <a:solidFill>
          <a:schemeClr val="accent2">
            <a:lumMod val="75000"/>
          </a:schemeClr>
        </a:solidFill>
      </dgm:spPr>
      <dgm:t>
        <a:bodyPr/>
        <a:lstStyle/>
        <a:p>
          <a:r>
            <a:rPr lang="en-US" sz="2500" b="1" dirty="0" smtClean="0"/>
            <a:t>Static Analysis</a:t>
          </a:r>
          <a:endParaRPr lang="en-US" sz="2400" dirty="0">
            <a:latin typeface="Cambria" panose="02040503050406030204" pitchFamily="18" charset="0"/>
            <a:ea typeface="Cambria" panose="02040503050406030204" pitchFamily="18" charset="0"/>
          </a:endParaRPr>
        </a:p>
      </dgm:t>
    </dgm:pt>
    <dgm:pt modelId="{96642900-26D4-4914-A3EF-C20A44634B89}" type="parTrans" cxnId="{2988A67D-46AE-43F9-9792-D21FB411EE5F}">
      <dgm:prSet/>
      <dgm:spPr/>
      <dgm:t>
        <a:bodyPr/>
        <a:lstStyle/>
        <a:p>
          <a:endParaRPr lang="en-US"/>
        </a:p>
      </dgm:t>
    </dgm:pt>
    <dgm:pt modelId="{010F03EE-DE7A-4802-AD85-1DC984A062E7}" type="sibTrans" cxnId="{2988A67D-46AE-43F9-9792-D21FB411EE5F}">
      <dgm:prSet/>
      <dgm:spPr/>
      <dgm:t>
        <a:bodyPr/>
        <a:lstStyle/>
        <a:p>
          <a:endParaRPr lang="en-US"/>
        </a:p>
      </dgm:t>
    </dgm:pt>
    <dgm:pt modelId="{25F29741-8DB0-4C3B-8600-9E7F4212E6B3}">
      <dgm:prSet phldrT="[Text]"/>
      <dgm:spPr/>
      <dgm:t>
        <a:bodyPr/>
        <a:lstStyle/>
        <a:p>
          <a:r>
            <a:rPr lang="en-US" dirty="0" smtClean="0"/>
            <a:t>Dynamic Analysis</a:t>
          </a:r>
          <a:endParaRPr lang="en-US" dirty="0"/>
        </a:p>
      </dgm:t>
    </dgm:pt>
    <dgm:pt modelId="{FFB13F9A-03FC-4874-9A3B-8F97FD199136}" type="parTrans" cxnId="{F689D6E8-CA04-4D72-B247-35830BC06D00}">
      <dgm:prSet/>
      <dgm:spPr/>
      <dgm:t>
        <a:bodyPr/>
        <a:lstStyle/>
        <a:p>
          <a:endParaRPr lang="en-US"/>
        </a:p>
      </dgm:t>
    </dgm:pt>
    <dgm:pt modelId="{C25CBE1B-FE20-458D-B6BC-C868880829E7}" type="sibTrans" cxnId="{F689D6E8-CA04-4D72-B247-35830BC06D00}">
      <dgm:prSet/>
      <dgm:spPr/>
      <dgm:t>
        <a:bodyPr/>
        <a:lstStyle/>
        <a:p>
          <a:endParaRPr lang="en-US"/>
        </a:p>
      </dgm:t>
    </dgm:pt>
    <dgm:pt modelId="{9EA9E3D1-E065-4098-9182-E9AC84B6D931}" type="pres">
      <dgm:prSet presAssocID="{E3FF6F8B-5156-4151-A5F8-2BE9CB85D19B}" presName="hierChild1" presStyleCnt="0">
        <dgm:presLayoutVars>
          <dgm:orgChart val="1"/>
          <dgm:chPref val="1"/>
          <dgm:dir/>
          <dgm:animOne val="branch"/>
          <dgm:animLvl val="lvl"/>
          <dgm:resizeHandles/>
        </dgm:presLayoutVars>
      </dgm:prSet>
      <dgm:spPr/>
      <dgm:t>
        <a:bodyPr/>
        <a:lstStyle/>
        <a:p>
          <a:endParaRPr lang="en-US"/>
        </a:p>
      </dgm:t>
    </dgm:pt>
    <dgm:pt modelId="{C76B4FE5-9F8B-4D48-A20E-992157A3DAFC}" type="pres">
      <dgm:prSet presAssocID="{96CF188B-8F4D-43A4-B3AD-7E5F27FED7A2}" presName="hierRoot1" presStyleCnt="0">
        <dgm:presLayoutVars>
          <dgm:hierBranch val="init"/>
        </dgm:presLayoutVars>
      </dgm:prSet>
      <dgm:spPr/>
    </dgm:pt>
    <dgm:pt modelId="{783B1D76-3424-42B1-B18A-2D69DBBCEF78}" type="pres">
      <dgm:prSet presAssocID="{96CF188B-8F4D-43A4-B3AD-7E5F27FED7A2}" presName="rootComposite1" presStyleCnt="0"/>
      <dgm:spPr/>
    </dgm:pt>
    <dgm:pt modelId="{F932B4F0-747F-412B-BE0A-C6F8E6706632}" type="pres">
      <dgm:prSet presAssocID="{96CF188B-8F4D-43A4-B3AD-7E5F27FED7A2}" presName="rootText1" presStyleLbl="node0" presStyleIdx="0" presStyleCnt="1" custLinFactNeighborX="-7472" custLinFactNeighborY="-10314">
        <dgm:presLayoutVars>
          <dgm:chPref val="3"/>
        </dgm:presLayoutVars>
      </dgm:prSet>
      <dgm:spPr/>
      <dgm:t>
        <a:bodyPr/>
        <a:lstStyle/>
        <a:p>
          <a:endParaRPr lang="en-US"/>
        </a:p>
      </dgm:t>
    </dgm:pt>
    <dgm:pt modelId="{B3B3D929-685D-409C-A620-028F4D6B2E20}" type="pres">
      <dgm:prSet presAssocID="{96CF188B-8F4D-43A4-B3AD-7E5F27FED7A2}" presName="rootConnector1" presStyleLbl="node1" presStyleIdx="0" presStyleCnt="0"/>
      <dgm:spPr/>
      <dgm:t>
        <a:bodyPr/>
        <a:lstStyle/>
        <a:p>
          <a:endParaRPr lang="en-US"/>
        </a:p>
      </dgm:t>
    </dgm:pt>
    <dgm:pt modelId="{C18044E8-B43C-4907-A563-98CCA5E7C7B6}" type="pres">
      <dgm:prSet presAssocID="{96CF188B-8F4D-43A4-B3AD-7E5F27FED7A2}" presName="hierChild2" presStyleCnt="0"/>
      <dgm:spPr/>
    </dgm:pt>
    <dgm:pt modelId="{A9899D2E-67CF-424B-ABF3-AFEA5B1B57A4}" type="pres">
      <dgm:prSet presAssocID="{96642900-26D4-4914-A3EF-C20A44634B89}" presName="Name64" presStyleLbl="parChTrans1D2" presStyleIdx="0" presStyleCnt="2"/>
      <dgm:spPr/>
      <dgm:t>
        <a:bodyPr/>
        <a:lstStyle/>
        <a:p>
          <a:endParaRPr lang="en-US"/>
        </a:p>
      </dgm:t>
    </dgm:pt>
    <dgm:pt modelId="{22E8E8E9-D23B-4A31-BEB8-02BAEC8B2500}" type="pres">
      <dgm:prSet presAssocID="{C63DF680-09AA-4D27-977C-BD0DCECE6B9F}" presName="hierRoot2" presStyleCnt="0">
        <dgm:presLayoutVars>
          <dgm:hierBranch val="init"/>
        </dgm:presLayoutVars>
      </dgm:prSet>
      <dgm:spPr/>
    </dgm:pt>
    <dgm:pt modelId="{D61DBEDD-39BD-4C85-8B75-D7E31DC4F165}" type="pres">
      <dgm:prSet presAssocID="{C63DF680-09AA-4D27-977C-BD0DCECE6B9F}" presName="rootComposite" presStyleCnt="0"/>
      <dgm:spPr/>
    </dgm:pt>
    <dgm:pt modelId="{39B1BA7B-2405-4C5C-BA96-B62A8F614053}" type="pres">
      <dgm:prSet presAssocID="{C63DF680-09AA-4D27-977C-BD0DCECE6B9F}" presName="rootText" presStyleLbl="node2" presStyleIdx="0" presStyleCnt="2" custScaleX="129820" custScaleY="189852">
        <dgm:presLayoutVars>
          <dgm:chPref val="3"/>
        </dgm:presLayoutVars>
      </dgm:prSet>
      <dgm:spPr/>
      <dgm:t>
        <a:bodyPr/>
        <a:lstStyle/>
        <a:p>
          <a:endParaRPr lang="en-US"/>
        </a:p>
      </dgm:t>
    </dgm:pt>
    <dgm:pt modelId="{B49368C2-F820-4869-BD6D-0E03EE3A7F83}" type="pres">
      <dgm:prSet presAssocID="{C63DF680-09AA-4D27-977C-BD0DCECE6B9F}" presName="rootConnector" presStyleLbl="node2" presStyleIdx="0" presStyleCnt="2"/>
      <dgm:spPr/>
      <dgm:t>
        <a:bodyPr/>
        <a:lstStyle/>
        <a:p>
          <a:endParaRPr lang="en-US"/>
        </a:p>
      </dgm:t>
    </dgm:pt>
    <dgm:pt modelId="{529EE66F-95D4-42DF-B7F9-86638C72BC28}" type="pres">
      <dgm:prSet presAssocID="{C63DF680-09AA-4D27-977C-BD0DCECE6B9F}" presName="hierChild4" presStyleCnt="0"/>
      <dgm:spPr/>
    </dgm:pt>
    <dgm:pt modelId="{6E00D6C9-D2F3-4D7F-976B-FCFF710A31EE}" type="pres">
      <dgm:prSet presAssocID="{C63DF680-09AA-4D27-977C-BD0DCECE6B9F}" presName="hierChild5" presStyleCnt="0"/>
      <dgm:spPr/>
    </dgm:pt>
    <dgm:pt modelId="{0582147D-D6A5-426D-89AD-D4544E5E7ADF}" type="pres">
      <dgm:prSet presAssocID="{FFB13F9A-03FC-4874-9A3B-8F97FD199136}" presName="Name64" presStyleLbl="parChTrans1D2" presStyleIdx="1" presStyleCnt="2"/>
      <dgm:spPr/>
      <dgm:t>
        <a:bodyPr/>
        <a:lstStyle/>
        <a:p>
          <a:endParaRPr lang="en-US"/>
        </a:p>
      </dgm:t>
    </dgm:pt>
    <dgm:pt modelId="{CA4EFE1B-7CBB-48E4-AD20-32826A441B1C}" type="pres">
      <dgm:prSet presAssocID="{25F29741-8DB0-4C3B-8600-9E7F4212E6B3}" presName="hierRoot2" presStyleCnt="0">
        <dgm:presLayoutVars>
          <dgm:hierBranch val="init"/>
        </dgm:presLayoutVars>
      </dgm:prSet>
      <dgm:spPr/>
    </dgm:pt>
    <dgm:pt modelId="{991E7A7C-1F2F-4814-B2BF-7923D5FF6EA4}" type="pres">
      <dgm:prSet presAssocID="{25F29741-8DB0-4C3B-8600-9E7F4212E6B3}" presName="rootComposite" presStyleCnt="0"/>
      <dgm:spPr/>
    </dgm:pt>
    <dgm:pt modelId="{539D87B7-ACD2-4825-A209-6FDF82E4FAB2}" type="pres">
      <dgm:prSet presAssocID="{25F29741-8DB0-4C3B-8600-9E7F4212E6B3}" presName="rootText" presStyleLbl="node2" presStyleIdx="1" presStyleCnt="2" custScaleX="128804" custScaleY="188505">
        <dgm:presLayoutVars>
          <dgm:chPref val="3"/>
        </dgm:presLayoutVars>
      </dgm:prSet>
      <dgm:spPr/>
      <dgm:t>
        <a:bodyPr/>
        <a:lstStyle/>
        <a:p>
          <a:endParaRPr lang="en-US"/>
        </a:p>
      </dgm:t>
    </dgm:pt>
    <dgm:pt modelId="{4986B483-C959-44C0-B819-3A0D2AE73C2B}" type="pres">
      <dgm:prSet presAssocID="{25F29741-8DB0-4C3B-8600-9E7F4212E6B3}" presName="rootConnector" presStyleLbl="node2" presStyleIdx="1" presStyleCnt="2"/>
      <dgm:spPr/>
      <dgm:t>
        <a:bodyPr/>
        <a:lstStyle/>
        <a:p>
          <a:endParaRPr lang="en-US"/>
        </a:p>
      </dgm:t>
    </dgm:pt>
    <dgm:pt modelId="{B4CF0EAE-DA36-4DE2-A413-74B8E9F50046}" type="pres">
      <dgm:prSet presAssocID="{25F29741-8DB0-4C3B-8600-9E7F4212E6B3}" presName="hierChild4" presStyleCnt="0"/>
      <dgm:spPr/>
    </dgm:pt>
    <dgm:pt modelId="{F0178299-0AC1-4FA7-A877-713397E93D61}" type="pres">
      <dgm:prSet presAssocID="{25F29741-8DB0-4C3B-8600-9E7F4212E6B3}" presName="hierChild5" presStyleCnt="0"/>
      <dgm:spPr/>
    </dgm:pt>
    <dgm:pt modelId="{3A921FEB-4A92-4DF9-88B3-96B85A30457A}" type="pres">
      <dgm:prSet presAssocID="{96CF188B-8F4D-43A4-B3AD-7E5F27FED7A2}" presName="hierChild3" presStyleCnt="0"/>
      <dgm:spPr/>
    </dgm:pt>
  </dgm:ptLst>
  <dgm:cxnLst>
    <dgm:cxn modelId="{D7E5ED21-83A2-4375-9E6D-54227EB1F696}" type="presOf" srcId="{C63DF680-09AA-4D27-977C-BD0DCECE6B9F}" destId="{B49368C2-F820-4869-BD6D-0E03EE3A7F83}" srcOrd="1" destOrd="0" presId="urn:microsoft.com/office/officeart/2009/3/layout/HorizontalOrganizationChart"/>
    <dgm:cxn modelId="{4F8A3596-A33D-4B39-BE15-9FA0C0645EA2}" type="presOf" srcId="{96642900-26D4-4914-A3EF-C20A44634B89}" destId="{A9899D2E-67CF-424B-ABF3-AFEA5B1B57A4}" srcOrd="0" destOrd="0" presId="urn:microsoft.com/office/officeart/2009/3/layout/HorizontalOrganizationChart"/>
    <dgm:cxn modelId="{2988A67D-46AE-43F9-9792-D21FB411EE5F}" srcId="{96CF188B-8F4D-43A4-B3AD-7E5F27FED7A2}" destId="{C63DF680-09AA-4D27-977C-BD0DCECE6B9F}" srcOrd="0" destOrd="0" parTransId="{96642900-26D4-4914-A3EF-C20A44634B89}" sibTransId="{010F03EE-DE7A-4802-AD85-1DC984A062E7}"/>
    <dgm:cxn modelId="{4F919107-0C6B-4657-A2B8-310E43AA0DF8}" type="presOf" srcId="{96CF188B-8F4D-43A4-B3AD-7E5F27FED7A2}" destId="{B3B3D929-685D-409C-A620-028F4D6B2E20}" srcOrd="1" destOrd="0" presId="urn:microsoft.com/office/officeart/2009/3/layout/HorizontalOrganizationChart"/>
    <dgm:cxn modelId="{EA93CA9A-03C5-4210-940D-ED7F4DE213DF}" type="presOf" srcId="{FFB13F9A-03FC-4874-9A3B-8F97FD199136}" destId="{0582147D-D6A5-426D-89AD-D4544E5E7ADF}" srcOrd="0" destOrd="0" presId="urn:microsoft.com/office/officeart/2009/3/layout/HorizontalOrganizationChart"/>
    <dgm:cxn modelId="{F689D6E8-CA04-4D72-B247-35830BC06D00}" srcId="{96CF188B-8F4D-43A4-B3AD-7E5F27FED7A2}" destId="{25F29741-8DB0-4C3B-8600-9E7F4212E6B3}" srcOrd="1" destOrd="0" parTransId="{FFB13F9A-03FC-4874-9A3B-8F97FD199136}" sibTransId="{C25CBE1B-FE20-458D-B6BC-C868880829E7}"/>
    <dgm:cxn modelId="{27657FBB-C38B-46AC-B199-6BFAE97E45E4}" type="presOf" srcId="{96CF188B-8F4D-43A4-B3AD-7E5F27FED7A2}" destId="{F932B4F0-747F-412B-BE0A-C6F8E6706632}" srcOrd="0" destOrd="0" presId="urn:microsoft.com/office/officeart/2009/3/layout/HorizontalOrganizationChart"/>
    <dgm:cxn modelId="{950A413D-065B-4D46-AF2C-221A71ED03F8}" type="presOf" srcId="{C63DF680-09AA-4D27-977C-BD0DCECE6B9F}" destId="{39B1BA7B-2405-4C5C-BA96-B62A8F614053}" srcOrd="0" destOrd="0" presId="urn:microsoft.com/office/officeart/2009/3/layout/HorizontalOrganizationChart"/>
    <dgm:cxn modelId="{49467284-4285-4298-AD68-BAEA8DE387C6}" type="presOf" srcId="{25F29741-8DB0-4C3B-8600-9E7F4212E6B3}" destId="{539D87B7-ACD2-4825-A209-6FDF82E4FAB2}" srcOrd="0" destOrd="0" presId="urn:microsoft.com/office/officeart/2009/3/layout/HorizontalOrganizationChart"/>
    <dgm:cxn modelId="{B2DEEB5C-88A7-4208-83FF-A0945B4966C1}" type="presOf" srcId="{E3FF6F8B-5156-4151-A5F8-2BE9CB85D19B}" destId="{9EA9E3D1-E065-4098-9182-E9AC84B6D931}" srcOrd="0" destOrd="0" presId="urn:microsoft.com/office/officeart/2009/3/layout/HorizontalOrganizationChart"/>
    <dgm:cxn modelId="{89261AD4-8C01-4FAA-916F-26D32C799EEB}" srcId="{E3FF6F8B-5156-4151-A5F8-2BE9CB85D19B}" destId="{96CF188B-8F4D-43A4-B3AD-7E5F27FED7A2}" srcOrd="0" destOrd="0" parTransId="{A8006030-3AC4-44DF-B3E9-DF5A92D3AAA4}" sibTransId="{BD713690-0D29-41AE-B404-9405FF6A131C}"/>
    <dgm:cxn modelId="{7F0B49A4-FF6A-4800-AFCF-41A41BDEA1AA}" type="presOf" srcId="{25F29741-8DB0-4C3B-8600-9E7F4212E6B3}" destId="{4986B483-C959-44C0-B819-3A0D2AE73C2B}" srcOrd="1" destOrd="0" presId="urn:microsoft.com/office/officeart/2009/3/layout/HorizontalOrganizationChart"/>
    <dgm:cxn modelId="{26A79E1A-DBB4-4E3A-B4CB-94997D74611B}" type="presParOf" srcId="{9EA9E3D1-E065-4098-9182-E9AC84B6D931}" destId="{C76B4FE5-9F8B-4D48-A20E-992157A3DAFC}" srcOrd="0" destOrd="0" presId="urn:microsoft.com/office/officeart/2009/3/layout/HorizontalOrganizationChart"/>
    <dgm:cxn modelId="{DE5E2007-73CB-4D40-8619-2086D70BA4E3}" type="presParOf" srcId="{C76B4FE5-9F8B-4D48-A20E-992157A3DAFC}" destId="{783B1D76-3424-42B1-B18A-2D69DBBCEF78}" srcOrd="0" destOrd="0" presId="urn:microsoft.com/office/officeart/2009/3/layout/HorizontalOrganizationChart"/>
    <dgm:cxn modelId="{E635F92B-80E5-4BF1-813A-E83EFAF277A2}" type="presParOf" srcId="{783B1D76-3424-42B1-B18A-2D69DBBCEF78}" destId="{F932B4F0-747F-412B-BE0A-C6F8E6706632}" srcOrd="0" destOrd="0" presId="urn:microsoft.com/office/officeart/2009/3/layout/HorizontalOrganizationChart"/>
    <dgm:cxn modelId="{70836F93-3470-4367-9BE4-8DC07E53E61F}" type="presParOf" srcId="{783B1D76-3424-42B1-B18A-2D69DBBCEF78}" destId="{B3B3D929-685D-409C-A620-028F4D6B2E20}" srcOrd="1" destOrd="0" presId="urn:microsoft.com/office/officeart/2009/3/layout/HorizontalOrganizationChart"/>
    <dgm:cxn modelId="{9A621C82-8D2F-4B5B-8141-B228242AABC5}" type="presParOf" srcId="{C76B4FE5-9F8B-4D48-A20E-992157A3DAFC}" destId="{C18044E8-B43C-4907-A563-98CCA5E7C7B6}" srcOrd="1" destOrd="0" presId="urn:microsoft.com/office/officeart/2009/3/layout/HorizontalOrganizationChart"/>
    <dgm:cxn modelId="{8F7C85D5-3829-4DA0-BF8C-C4D8B78ADA7A}" type="presParOf" srcId="{C18044E8-B43C-4907-A563-98CCA5E7C7B6}" destId="{A9899D2E-67CF-424B-ABF3-AFEA5B1B57A4}" srcOrd="0" destOrd="0" presId="urn:microsoft.com/office/officeart/2009/3/layout/HorizontalOrganizationChart"/>
    <dgm:cxn modelId="{D12D32DF-AD43-45E8-9E14-A524A21083BB}" type="presParOf" srcId="{C18044E8-B43C-4907-A563-98CCA5E7C7B6}" destId="{22E8E8E9-D23B-4A31-BEB8-02BAEC8B2500}" srcOrd="1" destOrd="0" presId="urn:microsoft.com/office/officeart/2009/3/layout/HorizontalOrganizationChart"/>
    <dgm:cxn modelId="{EAA4D229-DBFA-48E4-AF69-75E02C18EAD4}" type="presParOf" srcId="{22E8E8E9-D23B-4A31-BEB8-02BAEC8B2500}" destId="{D61DBEDD-39BD-4C85-8B75-D7E31DC4F165}" srcOrd="0" destOrd="0" presId="urn:microsoft.com/office/officeart/2009/3/layout/HorizontalOrganizationChart"/>
    <dgm:cxn modelId="{6D26F7BF-A2F7-4E7B-949C-F3F27F6F9959}" type="presParOf" srcId="{D61DBEDD-39BD-4C85-8B75-D7E31DC4F165}" destId="{39B1BA7B-2405-4C5C-BA96-B62A8F614053}" srcOrd="0" destOrd="0" presId="urn:microsoft.com/office/officeart/2009/3/layout/HorizontalOrganizationChart"/>
    <dgm:cxn modelId="{AB9B2119-2A52-4971-8D1B-1D6BFA342620}" type="presParOf" srcId="{D61DBEDD-39BD-4C85-8B75-D7E31DC4F165}" destId="{B49368C2-F820-4869-BD6D-0E03EE3A7F83}" srcOrd="1" destOrd="0" presId="urn:microsoft.com/office/officeart/2009/3/layout/HorizontalOrganizationChart"/>
    <dgm:cxn modelId="{1B223D27-A9C9-4E35-A948-E6540D016E01}" type="presParOf" srcId="{22E8E8E9-D23B-4A31-BEB8-02BAEC8B2500}" destId="{529EE66F-95D4-42DF-B7F9-86638C72BC28}" srcOrd="1" destOrd="0" presId="urn:microsoft.com/office/officeart/2009/3/layout/HorizontalOrganizationChart"/>
    <dgm:cxn modelId="{712C7EB5-2E85-463F-8638-3125EB3970CB}" type="presParOf" srcId="{22E8E8E9-D23B-4A31-BEB8-02BAEC8B2500}" destId="{6E00D6C9-D2F3-4D7F-976B-FCFF710A31EE}" srcOrd="2" destOrd="0" presId="urn:microsoft.com/office/officeart/2009/3/layout/HorizontalOrganizationChart"/>
    <dgm:cxn modelId="{2DF67852-D336-46B3-9C6B-EACD00FB7FC3}" type="presParOf" srcId="{C18044E8-B43C-4907-A563-98CCA5E7C7B6}" destId="{0582147D-D6A5-426D-89AD-D4544E5E7ADF}" srcOrd="2" destOrd="0" presId="urn:microsoft.com/office/officeart/2009/3/layout/HorizontalOrganizationChart"/>
    <dgm:cxn modelId="{8C6A7FFA-4B3B-4851-A146-2E4882D2548E}" type="presParOf" srcId="{C18044E8-B43C-4907-A563-98CCA5E7C7B6}" destId="{CA4EFE1B-7CBB-48E4-AD20-32826A441B1C}" srcOrd="3" destOrd="0" presId="urn:microsoft.com/office/officeart/2009/3/layout/HorizontalOrganizationChart"/>
    <dgm:cxn modelId="{9D6B0E89-D33E-4895-8C3E-1654AF255328}" type="presParOf" srcId="{CA4EFE1B-7CBB-48E4-AD20-32826A441B1C}" destId="{991E7A7C-1F2F-4814-B2BF-7923D5FF6EA4}" srcOrd="0" destOrd="0" presId="urn:microsoft.com/office/officeart/2009/3/layout/HorizontalOrganizationChart"/>
    <dgm:cxn modelId="{DC1EE195-DDEB-4EC7-8EA4-CE758AA14F47}" type="presParOf" srcId="{991E7A7C-1F2F-4814-B2BF-7923D5FF6EA4}" destId="{539D87B7-ACD2-4825-A209-6FDF82E4FAB2}" srcOrd="0" destOrd="0" presId="urn:microsoft.com/office/officeart/2009/3/layout/HorizontalOrganizationChart"/>
    <dgm:cxn modelId="{04CBAE14-DA2A-40D9-88B6-90B08A9F3114}" type="presParOf" srcId="{991E7A7C-1F2F-4814-B2BF-7923D5FF6EA4}" destId="{4986B483-C959-44C0-B819-3A0D2AE73C2B}" srcOrd="1" destOrd="0" presId="urn:microsoft.com/office/officeart/2009/3/layout/HorizontalOrganizationChart"/>
    <dgm:cxn modelId="{8F94C442-A530-48F9-9437-4E2B8277371F}" type="presParOf" srcId="{CA4EFE1B-7CBB-48E4-AD20-32826A441B1C}" destId="{B4CF0EAE-DA36-4DE2-A413-74B8E9F50046}" srcOrd="1" destOrd="0" presId="urn:microsoft.com/office/officeart/2009/3/layout/HorizontalOrganizationChart"/>
    <dgm:cxn modelId="{A71E03E4-E448-4DDC-A9AC-5CDA72C4DD7E}" type="presParOf" srcId="{CA4EFE1B-7CBB-48E4-AD20-32826A441B1C}" destId="{F0178299-0AC1-4FA7-A877-713397E93D61}" srcOrd="2" destOrd="0" presId="urn:microsoft.com/office/officeart/2009/3/layout/HorizontalOrganizationChart"/>
    <dgm:cxn modelId="{8476417C-1F21-4EA2-97A1-16E0F597EC9C}" type="presParOf" srcId="{C76B4FE5-9F8B-4D48-A20E-992157A3DAFC}" destId="{3A921FEB-4A92-4DF9-88B3-96B85A30457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3992E1-3E50-4C45-8E47-04484785F11D}" type="doc">
      <dgm:prSet loTypeId="urn:microsoft.com/office/officeart/2009/layout/CircleArrowProcess" loCatId="process" qsTypeId="urn:microsoft.com/office/officeart/2005/8/quickstyle/3d4" qsCatId="3D" csTypeId="urn:microsoft.com/office/officeart/2005/8/colors/colorful1" csCatId="colorful" phldr="1"/>
      <dgm:spPr/>
      <dgm:t>
        <a:bodyPr/>
        <a:lstStyle/>
        <a:p>
          <a:endParaRPr lang="en-US"/>
        </a:p>
      </dgm:t>
    </dgm:pt>
    <dgm:pt modelId="{9320A6CB-EAF4-4416-825F-3A31F4B3685C}">
      <dgm:prSet phldrT="[Text]"/>
      <dgm:spPr/>
      <dgm:t>
        <a:bodyPr/>
        <a:lstStyle/>
        <a:p>
          <a:r>
            <a:rPr lang="en-US" b="1" dirty="0" smtClean="0">
              <a:latin typeface="Cambria" panose="02040503050406030204" pitchFamily="18" charset="0"/>
              <a:ea typeface="Cambria" panose="02040503050406030204" pitchFamily="18" charset="0"/>
            </a:rPr>
            <a:t>Data Collection</a:t>
          </a:r>
          <a:endParaRPr lang="en-US" b="1" dirty="0">
            <a:latin typeface="Cambria" panose="02040503050406030204" pitchFamily="18" charset="0"/>
            <a:ea typeface="Cambria" panose="02040503050406030204" pitchFamily="18" charset="0"/>
          </a:endParaRPr>
        </a:p>
      </dgm:t>
    </dgm:pt>
    <dgm:pt modelId="{452CD22E-91B8-4B25-93EC-7F7E90979C41}" type="parTrans" cxnId="{8B06FC09-E01B-4A04-BABA-6DA687A5E414}">
      <dgm:prSet/>
      <dgm:spPr/>
      <dgm:t>
        <a:bodyPr/>
        <a:lstStyle/>
        <a:p>
          <a:endParaRPr lang="en-US"/>
        </a:p>
      </dgm:t>
    </dgm:pt>
    <dgm:pt modelId="{86FA2A69-20B3-4E24-BF5C-60AF7989623C}" type="sibTrans" cxnId="{8B06FC09-E01B-4A04-BABA-6DA687A5E414}">
      <dgm:prSet/>
      <dgm:spPr/>
      <dgm:t>
        <a:bodyPr/>
        <a:lstStyle/>
        <a:p>
          <a:endParaRPr lang="en-US"/>
        </a:p>
      </dgm:t>
    </dgm:pt>
    <dgm:pt modelId="{4EC5ABD1-AB63-484F-95B3-DAB08CFAE2AE}">
      <dgm:prSet phldrT="[Text]"/>
      <dgm:spPr/>
      <dgm:t>
        <a:bodyPr/>
        <a:lstStyle/>
        <a:p>
          <a:r>
            <a:rPr lang="en-US" b="1" dirty="0" smtClean="0">
              <a:latin typeface="Cambria" panose="02040503050406030204" pitchFamily="18" charset="0"/>
              <a:ea typeface="Cambria" panose="02040503050406030204" pitchFamily="18" charset="0"/>
            </a:rPr>
            <a:t>AI Model Training</a:t>
          </a:r>
          <a:endParaRPr lang="en-US" dirty="0"/>
        </a:p>
      </dgm:t>
    </dgm:pt>
    <dgm:pt modelId="{6D8C1345-A15F-42A3-A054-E2599DBFD1F2}" type="parTrans" cxnId="{A4BD447C-ACD9-40A5-AD4E-374AA9784506}">
      <dgm:prSet/>
      <dgm:spPr/>
      <dgm:t>
        <a:bodyPr/>
        <a:lstStyle/>
        <a:p>
          <a:endParaRPr lang="en-US"/>
        </a:p>
      </dgm:t>
    </dgm:pt>
    <dgm:pt modelId="{54D4DFB9-C797-403C-838B-4A665E50BDB1}" type="sibTrans" cxnId="{A4BD447C-ACD9-40A5-AD4E-374AA9784506}">
      <dgm:prSet/>
      <dgm:spPr/>
      <dgm:t>
        <a:bodyPr/>
        <a:lstStyle/>
        <a:p>
          <a:endParaRPr lang="en-US"/>
        </a:p>
      </dgm:t>
    </dgm:pt>
    <dgm:pt modelId="{CEE77A88-C19D-43EA-8AA6-54442FF4B656}">
      <dgm:prSet phldrT="[Text]"/>
      <dgm:spPr/>
      <dgm:t>
        <a:bodyPr/>
        <a:lstStyle/>
        <a:p>
          <a:r>
            <a:rPr lang="en-US" b="1" dirty="0" smtClean="0">
              <a:latin typeface="Cambria" panose="02040503050406030204" pitchFamily="18" charset="0"/>
              <a:ea typeface="Cambria" panose="02040503050406030204" pitchFamily="18" charset="0"/>
            </a:rPr>
            <a:t>Evaluation</a:t>
          </a:r>
          <a:endParaRPr lang="en-US" dirty="0"/>
        </a:p>
      </dgm:t>
    </dgm:pt>
    <dgm:pt modelId="{D98FED0B-3585-4136-849B-8D52A0E65AA1}" type="parTrans" cxnId="{4704D1A7-F0C9-43CB-B29B-AAAEFD3821B0}">
      <dgm:prSet/>
      <dgm:spPr/>
      <dgm:t>
        <a:bodyPr/>
        <a:lstStyle/>
        <a:p>
          <a:endParaRPr lang="en-US"/>
        </a:p>
      </dgm:t>
    </dgm:pt>
    <dgm:pt modelId="{39BEE07F-9CF3-479C-8427-C33D573FDB6F}" type="sibTrans" cxnId="{4704D1A7-F0C9-43CB-B29B-AAAEFD3821B0}">
      <dgm:prSet/>
      <dgm:spPr/>
      <dgm:t>
        <a:bodyPr/>
        <a:lstStyle/>
        <a:p>
          <a:endParaRPr lang="en-US"/>
        </a:p>
      </dgm:t>
    </dgm:pt>
    <dgm:pt modelId="{37AEB5E8-0FCE-40E2-B136-FB7F887E1366}">
      <dgm:prSet phldrT="[Text]"/>
      <dgm:spPr/>
      <dgm:t>
        <a:bodyPr/>
        <a:lstStyle/>
        <a:p>
          <a:r>
            <a:rPr lang="en-US" b="1" dirty="0" smtClean="0">
              <a:latin typeface="Cambria" panose="02040503050406030204" pitchFamily="18" charset="0"/>
              <a:ea typeface="Cambria" panose="02040503050406030204" pitchFamily="18" charset="0"/>
            </a:rPr>
            <a:t>Data Preprocessing</a:t>
          </a:r>
          <a:endParaRPr lang="en-US" b="1" dirty="0">
            <a:latin typeface="Cambria" panose="02040503050406030204" pitchFamily="18" charset="0"/>
            <a:ea typeface="Cambria" panose="02040503050406030204" pitchFamily="18" charset="0"/>
          </a:endParaRPr>
        </a:p>
      </dgm:t>
    </dgm:pt>
    <dgm:pt modelId="{40B3BE21-4737-4F15-9652-29602E4A66CB}" type="parTrans" cxnId="{B06706F1-A0F0-496C-B6DD-0971DE2A9D8B}">
      <dgm:prSet/>
      <dgm:spPr/>
      <dgm:t>
        <a:bodyPr/>
        <a:lstStyle/>
        <a:p>
          <a:endParaRPr lang="en-US"/>
        </a:p>
      </dgm:t>
    </dgm:pt>
    <dgm:pt modelId="{7D12344A-AACD-42FE-BCF1-3B3FDDD84E96}" type="sibTrans" cxnId="{B06706F1-A0F0-496C-B6DD-0971DE2A9D8B}">
      <dgm:prSet/>
      <dgm:spPr/>
      <dgm:t>
        <a:bodyPr/>
        <a:lstStyle/>
        <a:p>
          <a:endParaRPr lang="en-US"/>
        </a:p>
      </dgm:t>
    </dgm:pt>
    <dgm:pt modelId="{3B0DD27C-7B29-4970-BB38-8F1AD1AD94DB}">
      <dgm:prSet phldrT="[Text]"/>
      <dgm:spPr/>
      <dgm:t>
        <a:bodyPr/>
        <a:lstStyle/>
        <a:p>
          <a:r>
            <a:rPr lang="en-US" b="1" dirty="0" smtClean="0">
              <a:latin typeface="Cambria" panose="02040503050406030204" pitchFamily="18" charset="0"/>
              <a:ea typeface="Cambria" panose="02040503050406030204" pitchFamily="18" charset="0"/>
            </a:rPr>
            <a:t>Features Selection</a:t>
          </a:r>
          <a:endParaRPr lang="en-US" b="1" dirty="0">
            <a:latin typeface="Cambria" panose="02040503050406030204" pitchFamily="18" charset="0"/>
            <a:ea typeface="Cambria" panose="02040503050406030204" pitchFamily="18" charset="0"/>
          </a:endParaRPr>
        </a:p>
      </dgm:t>
    </dgm:pt>
    <dgm:pt modelId="{6B563487-CD45-4960-A650-9CC8DEA5A44F}" type="parTrans" cxnId="{B1686C1B-1626-4916-9428-C05E73D92696}">
      <dgm:prSet/>
      <dgm:spPr/>
      <dgm:t>
        <a:bodyPr/>
        <a:lstStyle/>
        <a:p>
          <a:endParaRPr lang="en-US"/>
        </a:p>
      </dgm:t>
    </dgm:pt>
    <dgm:pt modelId="{B712C805-7E98-4BA9-AE08-01A88DE31505}" type="sibTrans" cxnId="{B1686C1B-1626-4916-9428-C05E73D92696}">
      <dgm:prSet/>
      <dgm:spPr/>
      <dgm:t>
        <a:bodyPr/>
        <a:lstStyle/>
        <a:p>
          <a:endParaRPr lang="en-US"/>
        </a:p>
      </dgm:t>
    </dgm:pt>
    <dgm:pt modelId="{DAE1BE18-C65B-4F3C-AB2F-FF724B12D7B3}">
      <dgm:prSet phldrT="[Text]"/>
      <dgm:spPr/>
      <dgm:t>
        <a:bodyPr/>
        <a:lstStyle/>
        <a:p>
          <a:r>
            <a:rPr lang="en-US" b="1" dirty="0" smtClean="0">
              <a:latin typeface="Cambria" panose="02040503050406030204" pitchFamily="18" charset="0"/>
              <a:ea typeface="Cambria" panose="02040503050406030204" pitchFamily="18" charset="0"/>
            </a:rPr>
            <a:t>Relevant Features Extraction </a:t>
          </a:r>
          <a:endParaRPr lang="en-US" b="1" dirty="0">
            <a:latin typeface="Cambria" panose="02040503050406030204" pitchFamily="18" charset="0"/>
            <a:ea typeface="Cambria" panose="02040503050406030204" pitchFamily="18" charset="0"/>
          </a:endParaRPr>
        </a:p>
      </dgm:t>
    </dgm:pt>
    <dgm:pt modelId="{7780853B-6640-4D37-822B-1CD0E83FF505}" type="parTrans" cxnId="{007856B1-CDC3-4315-8659-77EE0942A72B}">
      <dgm:prSet/>
      <dgm:spPr/>
      <dgm:t>
        <a:bodyPr/>
        <a:lstStyle/>
        <a:p>
          <a:endParaRPr lang="en-US"/>
        </a:p>
      </dgm:t>
    </dgm:pt>
    <dgm:pt modelId="{20909335-AC4C-4EE7-8C5F-BAAE2A4894C5}" type="sibTrans" cxnId="{007856B1-CDC3-4315-8659-77EE0942A72B}">
      <dgm:prSet/>
      <dgm:spPr/>
      <dgm:t>
        <a:bodyPr/>
        <a:lstStyle/>
        <a:p>
          <a:endParaRPr lang="en-US"/>
        </a:p>
      </dgm:t>
    </dgm:pt>
    <dgm:pt modelId="{DF9FBD84-AAAE-4302-8EE2-B9873E4050FC}" type="pres">
      <dgm:prSet presAssocID="{933992E1-3E50-4C45-8E47-04484785F11D}" presName="Name0" presStyleCnt="0">
        <dgm:presLayoutVars>
          <dgm:chMax val="7"/>
          <dgm:chPref val="7"/>
          <dgm:dir/>
          <dgm:animLvl val="lvl"/>
        </dgm:presLayoutVars>
      </dgm:prSet>
      <dgm:spPr/>
      <dgm:t>
        <a:bodyPr/>
        <a:lstStyle/>
        <a:p>
          <a:endParaRPr lang="en-US"/>
        </a:p>
      </dgm:t>
    </dgm:pt>
    <dgm:pt modelId="{BDBBE6D3-1721-472D-8477-F62C766894E1}" type="pres">
      <dgm:prSet presAssocID="{9320A6CB-EAF4-4416-825F-3A31F4B3685C}" presName="Accent1" presStyleCnt="0"/>
      <dgm:spPr/>
    </dgm:pt>
    <dgm:pt modelId="{1DC86433-89BD-4530-90AE-127BF3DCD365}" type="pres">
      <dgm:prSet presAssocID="{9320A6CB-EAF4-4416-825F-3A31F4B3685C}" presName="Accent" presStyleLbl="node1" presStyleIdx="0" presStyleCnt="6"/>
      <dgm:spPr/>
    </dgm:pt>
    <dgm:pt modelId="{E7512FDD-6038-47CD-A82C-4B57A17E55C7}" type="pres">
      <dgm:prSet presAssocID="{9320A6CB-EAF4-4416-825F-3A31F4B3685C}" presName="Parent1" presStyleLbl="revTx" presStyleIdx="0" presStyleCnt="6" custScaleX="115908" custScaleY="105428">
        <dgm:presLayoutVars>
          <dgm:chMax val="1"/>
          <dgm:chPref val="1"/>
          <dgm:bulletEnabled val="1"/>
        </dgm:presLayoutVars>
      </dgm:prSet>
      <dgm:spPr/>
      <dgm:t>
        <a:bodyPr/>
        <a:lstStyle/>
        <a:p>
          <a:endParaRPr lang="en-US"/>
        </a:p>
      </dgm:t>
    </dgm:pt>
    <dgm:pt modelId="{806F2021-D141-4480-BD57-29001918C382}" type="pres">
      <dgm:prSet presAssocID="{37AEB5E8-0FCE-40E2-B136-FB7F887E1366}" presName="Accent2" presStyleCnt="0"/>
      <dgm:spPr/>
    </dgm:pt>
    <dgm:pt modelId="{632B1CB7-5E2D-4746-BF08-36A3F8172E21}" type="pres">
      <dgm:prSet presAssocID="{37AEB5E8-0FCE-40E2-B136-FB7F887E1366}" presName="Accent" presStyleLbl="node1" presStyleIdx="1" presStyleCnt="6"/>
      <dgm:spPr/>
    </dgm:pt>
    <dgm:pt modelId="{4B95F5B9-AD73-4EC9-91CA-B8A271702055}" type="pres">
      <dgm:prSet presAssocID="{37AEB5E8-0FCE-40E2-B136-FB7F887E1366}" presName="Parent2" presStyleLbl="revTx" presStyleIdx="1" presStyleCnt="6">
        <dgm:presLayoutVars>
          <dgm:chMax val="1"/>
          <dgm:chPref val="1"/>
          <dgm:bulletEnabled val="1"/>
        </dgm:presLayoutVars>
      </dgm:prSet>
      <dgm:spPr/>
      <dgm:t>
        <a:bodyPr/>
        <a:lstStyle/>
        <a:p>
          <a:endParaRPr lang="en-US"/>
        </a:p>
      </dgm:t>
    </dgm:pt>
    <dgm:pt modelId="{D590FA28-3125-41EA-86AB-70C834936A4A}" type="pres">
      <dgm:prSet presAssocID="{3B0DD27C-7B29-4970-BB38-8F1AD1AD94DB}" presName="Accent3" presStyleCnt="0"/>
      <dgm:spPr/>
    </dgm:pt>
    <dgm:pt modelId="{33910503-F692-41AC-80F7-699D7373B4E2}" type="pres">
      <dgm:prSet presAssocID="{3B0DD27C-7B29-4970-BB38-8F1AD1AD94DB}" presName="Accent" presStyleLbl="node1" presStyleIdx="2" presStyleCnt="6"/>
      <dgm:spPr/>
    </dgm:pt>
    <dgm:pt modelId="{46230375-11A3-4DC1-A57B-79699585D688}" type="pres">
      <dgm:prSet presAssocID="{3B0DD27C-7B29-4970-BB38-8F1AD1AD94DB}" presName="Parent3" presStyleLbl="revTx" presStyleIdx="2" presStyleCnt="6">
        <dgm:presLayoutVars>
          <dgm:chMax val="1"/>
          <dgm:chPref val="1"/>
          <dgm:bulletEnabled val="1"/>
        </dgm:presLayoutVars>
      </dgm:prSet>
      <dgm:spPr/>
      <dgm:t>
        <a:bodyPr/>
        <a:lstStyle/>
        <a:p>
          <a:endParaRPr lang="en-US"/>
        </a:p>
      </dgm:t>
    </dgm:pt>
    <dgm:pt modelId="{7B384A89-5539-45A2-8C8D-A05205086C6C}" type="pres">
      <dgm:prSet presAssocID="{DAE1BE18-C65B-4F3C-AB2F-FF724B12D7B3}" presName="Accent4" presStyleCnt="0"/>
      <dgm:spPr/>
    </dgm:pt>
    <dgm:pt modelId="{1286F063-96AE-4622-B73B-823BBF6837DF}" type="pres">
      <dgm:prSet presAssocID="{DAE1BE18-C65B-4F3C-AB2F-FF724B12D7B3}" presName="Accent" presStyleLbl="node1" presStyleIdx="3" presStyleCnt="6"/>
      <dgm:spPr/>
    </dgm:pt>
    <dgm:pt modelId="{6A9532BD-9EA5-4CE4-A72E-48E5D7F8C0D0}" type="pres">
      <dgm:prSet presAssocID="{DAE1BE18-C65B-4F3C-AB2F-FF724B12D7B3}" presName="Parent4" presStyleLbl="revTx" presStyleIdx="3" presStyleCnt="6">
        <dgm:presLayoutVars>
          <dgm:chMax val="1"/>
          <dgm:chPref val="1"/>
          <dgm:bulletEnabled val="1"/>
        </dgm:presLayoutVars>
      </dgm:prSet>
      <dgm:spPr/>
      <dgm:t>
        <a:bodyPr/>
        <a:lstStyle/>
        <a:p>
          <a:endParaRPr lang="en-US"/>
        </a:p>
      </dgm:t>
    </dgm:pt>
    <dgm:pt modelId="{6B6F52F6-BC34-4D15-AB7E-8BF74D8287C8}" type="pres">
      <dgm:prSet presAssocID="{4EC5ABD1-AB63-484F-95B3-DAB08CFAE2AE}" presName="Accent5" presStyleCnt="0"/>
      <dgm:spPr/>
    </dgm:pt>
    <dgm:pt modelId="{BF6F86AF-0E1D-4BFD-A0DA-175184851B66}" type="pres">
      <dgm:prSet presAssocID="{4EC5ABD1-AB63-484F-95B3-DAB08CFAE2AE}" presName="Accent" presStyleLbl="node1" presStyleIdx="4" presStyleCnt="6"/>
      <dgm:spPr/>
    </dgm:pt>
    <dgm:pt modelId="{526154A0-263A-4377-95A2-215DD7F133EC}" type="pres">
      <dgm:prSet presAssocID="{4EC5ABD1-AB63-484F-95B3-DAB08CFAE2AE}" presName="Parent5" presStyleLbl="revTx" presStyleIdx="4" presStyleCnt="6">
        <dgm:presLayoutVars>
          <dgm:chMax val="1"/>
          <dgm:chPref val="1"/>
          <dgm:bulletEnabled val="1"/>
        </dgm:presLayoutVars>
      </dgm:prSet>
      <dgm:spPr/>
      <dgm:t>
        <a:bodyPr/>
        <a:lstStyle/>
        <a:p>
          <a:endParaRPr lang="en-US"/>
        </a:p>
      </dgm:t>
    </dgm:pt>
    <dgm:pt modelId="{A1E07878-E7C1-4968-B59C-F28A7A78EA7E}" type="pres">
      <dgm:prSet presAssocID="{CEE77A88-C19D-43EA-8AA6-54442FF4B656}" presName="Accent6" presStyleCnt="0"/>
      <dgm:spPr/>
    </dgm:pt>
    <dgm:pt modelId="{8252BE6B-A5AD-43C2-B287-9850D919FEA2}" type="pres">
      <dgm:prSet presAssocID="{CEE77A88-C19D-43EA-8AA6-54442FF4B656}" presName="Accent" presStyleLbl="node1" presStyleIdx="5" presStyleCnt="6"/>
      <dgm:spPr/>
    </dgm:pt>
    <dgm:pt modelId="{CBDD5D11-FE2E-47A9-B5AF-D10380585EC0}" type="pres">
      <dgm:prSet presAssocID="{CEE77A88-C19D-43EA-8AA6-54442FF4B656}" presName="Parent6" presStyleLbl="revTx" presStyleIdx="5" presStyleCnt="6">
        <dgm:presLayoutVars>
          <dgm:chMax val="1"/>
          <dgm:chPref val="1"/>
          <dgm:bulletEnabled val="1"/>
        </dgm:presLayoutVars>
      </dgm:prSet>
      <dgm:spPr/>
      <dgm:t>
        <a:bodyPr/>
        <a:lstStyle/>
        <a:p>
          <a:endParaRPr lang="en-US"/>
        </a:p>
      </dgm:t>
    </dgm:pt>
  </dgm:ptLst>
  <dgm:cxnLst>
    <dgm:cxn modelId="{B06706F1-A0F0-496C-B6DD-0971DE2A9D8B}" srcId="{933992E1-3E50-4C45-8E47-04484785F11D}" destId="{37AEB5E8-0FCE-40E2-B136-FB7F887E1366}" srcOrd="1" destOrd="0" parTransId="{40B3BE21-4737-4F15-9652-29602E4A66CB}" sibTransId="{7D12344A-AACD-42FE-BCF1-3B3FDDD84E96}"/>
    <dgm:cxn modelId="{8B06FC09-E01B-4A04-BABA-6DA687A5E414}" srcId="{933992E1-3E50-4C45-8E47-04484785F11D}" destId="{9320A6CB-EAF4-4416-825F-3A31F4B3685C}" srcOrd="0" destOrd="0" parTransId="{452CD22E-91B8-4B25-93EC-7F7E90979C41}" sibTransId="{86FA2A69-20B3-4E24-BF5C-60AF7989623C}"/>
    <dgm:cxn modelId="{007856B1-CDC3-4315-8659-77EE0942A72B}" srcId="{933992E1-3E50-4C45-8E47-04484785F11D}" destId="{DAE1BE18-C65B-4F3C-AB2F-FF724B12D7B3}" srcOrd="3" destOrd="0" parTransId="{7780853B-6640-4D37-822B-1CD0E83FF505}" sibTransId="{20909335-AC4C-4EE7-8C5F-BAAE2A4894C5}"/>
    <dgm:cxn modelId="{CA54C8E7-93D9-4B6F-A0F8-BE9B2D48FDBC}" type="presOf" srcId="{CEE77A88-C19D-43EA-8AA6-54442FF4B656}" destId="{CBDD5D11-FE2E-47A9-B5AF-D10380585EC0}" srcOrd="0" destOrd="0" presId="urn:microsoft.com/office/officeart/2009/layout/CircleArrowProcess"/>
    <dgm:cxn modelId="{4704D1A7-F0C9-43CB-B29B-AAAEFD3821B0}" srcId="{933992E1-3E50-4C45-8E47-04484785F11D}" destId="{CEE77A88-C19D-43EA-8AA6-54442FF4B656}" srcOrd="5" destOrd="0" parTransId="{D98FED0B-3585-4136-849B-8D52A0E65AA1}" sibTransId="{39BEE07F-9CF3-479C-8427-C33D573FDB6F}"/>
    <dgm:cxn modelId="{0CEDC6A1-34AA-48B3-A50A-8FC7BD5E98F7}" type="presOf" srcId="{4EC5ABD1-AB63-484F-95B3-DAB08CFAE2AE}" destId="{526154A0-263A-4377-95A2-215DD7F133EC}" srcOrd="0" destOrd="0" presId="urn:microsoft.com/office/officeart/2009/layout/CircleArrowProcess"/>
    <dgm:cxn modelId="{B1686C1B-1626-4916-9428-C05E73D92696}" srcId="{933992E1-3E50-4C45-8E47-04484785F11D}" destId="{3B0DD27C-7B29-4970-BB38-8F1AD1AD94DB}" srcOrd="2" destOrd="0" parTransId="{6B563487-CD45-4960-A650-9CC8DEA5A44F}" sibTransId="{B712C805-7E98-4BA9-AE08-01A88DE31505}"/>
    <dgm:cxn modelId="{11143286-0EA3-46ED-A594-8482ADCFC460}" type="presOf" srcId="{9320A6CB-EAF4-4416-825F-3A31F4B3685C}" destId="{E7512FDD-6038-47CD-A82C-4B57A17E55C7}" srcOrd="0" destOrd="0" presId="urn:microsoft.com/office/officeart/2009/layout/CircleArrowProcess"/>
    <dgm:cxn modelId="{7F7E202B-E209-4986-9CA0-04762A780E58}" type="presOf" srcId="{37AEB5E8-0FCE-40E2-B136-FB7F887E1366}" destId="{4B95F5B9-AD73-4EC9-91CA-B8A271702055}" srcOrd="0" destOrd="0" presId="urn:microsoft.com/office/officeart/2009/layout/CircleArrowProcess"/>
    <dgm:cxn modelId="{FFD9F3E2-96CA-4A40-9E93-B127C5EAB4A1}" type="presOf" srcId="{3B0DD27C-7B29-4970-BB38-8F1AD1AD94DB}" destId="{46230375-11A3-4DC1-A57B-79699585D688}" srcOrd="0" destOrd="0" presId="urn:microsoft.com/office/officeart/2009/layout/CircleArrowProcess"/>
    <dgm:cxn modelId="{4762B45E-5720-4E9A-8E4B-0D814EADB63C}" type="presOf" srcId="{933992E1-3E50-4C45-8E47-04484785F11D}" destId="{DF9FBD84-AAAE-4302-8EE2-B9873E4050FC}" srcOrd="0" destOrd="0" presId="urn:microsoft.com/office/officeart/2009/layout/CircleArrowProcess"/>
    <dgm:cxn modelId="{C076C343-9AC6-428A-A781-1F2E17A249ED}" type="presOf" srcId="{DAE1BE18-C65B-4F3C-AB2F-FF724B12D7B3}" destId="{6A9532BD-9EA5-4CE4-A72E-48E5D7F8C0D0}" srcOrd="0" destOrd="0" presId="urn:microsoft.com/office/officeart/2009/layout/CircleArrowProcess"/>
    <dgm:cxn modelId="{A4BD447C-ACD9-40A5-AD4E-374AA9784506}" srcId="{933992E1-3E50-4C45-8E47-04484785F11D}" destId="{4EC5ABD1-AB63-484F-95B3-DAB08CFAE2AE}" srcOrd="4" destOrd="0" parTransId="{6D8C1345-A15F-42A3-A054-E2599DBFD1F2}" sibTransId="{54D4DFB9-C797-403C-838B-4A665E50BDB1}"/>
    <dgm:cxn modelId="{025568B1-AF38-4072-A9A1-12E72DC7B4AA}" type="presParOf" srcId="{DF9FBD84-AAAE-4302-8EE2-B9873E4050FC}" destId="{BDBBE6D3-1721-472D-8477-F62C766894E1}" srcOrd="0" destOrd="0" presId="urn:microsoft.com/office/officeart/2009/layout/CircleArrowProcess"/>
    <dgm:cxn modelId="{6379C2B5-36BF-48E5-98D8-55507FD8DD33}" type="presParOf" srcId="{BDBBE6D3-1721-472D-8477-F62C766894E1}" destId="{1DC86433-89BD-4530-90AE-127BF3DCD365}" srcOrd="0" destOrd="0" presId="urn:microsoft.com/office/officeart/2009/layout/CircleArrowProcess"/>
    <dgm:cxn modelId="{8B2EEE92-6414-4F85-9A2D-6D08E8F3CB7F}" type="presParOf" srcId="{DF9FBD84-AAAE-4302-8EE2-B9873E4050FC}" destId="{E7512FDD-6038-47CD-A82C-4B57A17E55C7}" srcOrd="1" destOrd="0" presId="urn:microsoft.com/office/officeart/2009/layout/CircleArrowProcess"/>
    <dgm:cxn modelId="{3C85314C-F9EF-43D9-BC29-3F6E85B39D8F}" type="presParOf" srcId="{DF9FBD84-AAAE-4302-8EE2-B9873E4050FC}" destId="{806F2021-D141-4480-BD57-29001918C382}" srcOrd="2" destOrd="0" presId="urn:microsoft.com/office/officeart/2009/layout/CircleArrowProcess"/>
    <dgm:cxn modelId="{F55E91AE-6856-4911-822B-C5ACD32E9375}" type="presParOf" srcId="{806F2021-D141-4480-BD57-29001918C382}" destId="{632B1CB7-5E2D-4746-BF08-36A3F8172E21}" srcOrd="0" destOrd="0" presId="urn:microsoft.com/office/officeart/2009/layout/CircleArrowProcess"/>
    <dgm:cxn modelId="{24A0FDAE-32E7-4EDC-AC57-B0C8CC4E0672}" type="presParOf" srcId="{DF9FBD84-AAAE-4302-8EE2-B9873E4050FC}" destId="{4B95F5B9-AD73-4EC9-91CA-B8A271702055}" srcOrd="3" destOrd="0" presId="urn:microsoft.com/office/officeart/2009/layout/CircleArrowProcess"/>
    <dgm:cxn modelId="{4411BF73-331D-4DAD-8089-8C8A89446224}" type="presParOf" srcId="{DF9FBD84-AAAE-4302-8EE2-B9873E4050FC}" destId="{D590FA28-3125-41EA-86AB-70C834936A4A}" srcOrd="4" destOrd="0" presId="urn:microsoft.com/office/officeart/2009/layout/CircleArrowProcess"/>
    <dgm:cxn modelId="{B60B4BEA-9556-4318-9CBF-DC7BECA7AF05}" type="presParOf" srcId="{D590FA28-3125-41EA-86AB-70C834936A4A}" destId="{33910503-F692-41AC-80F7-699D7373B4E2}" srcOrd="0" destOrd="0" presId="urn:microsoft.com/office/officeart/2009/layout/CircleArrowProcess"/>
    <dgm:cxn modelId="{3C0A04E3-7F2D-4618-ADCB-10B1C624C63D}" type="presParOf" srcId="{DF9FBD84-AAAE-4302-8EE2-B9873E4050FC}" destId="{46230375-11A3-4DC1-A57B-79699585D688}" srcOrd="5" destOrd="0" presId="urn:microsoft.com/office/officeart/2009/layout/CircleArrowProcess"/>
    <dgm:cxn modelId="{4812E4B6-F779-4543-A0E4-F78DC53C6BF8}" type="presParOf" srcId="{DF9FBD84-AAAE-4302-8EE2-B9873E4050FC}" destId="{7B384A89-5539-45A2-8C8D-A05205086C6C}" srcOrd="6" destOrd="0" presId="urn:microsoft.com/office/officeart/2009/layout/CircleArrowProcess"/>
    <dgm:cxn modelId="{D6CAAE2C-7D1F-46C9-9DC9-4FF593377BE6}" type="presParOf" srcId="{7B384A89-5539-45A2-8C8D-A05205086C6C}" destId="{1286F063-96AE-4622-B73B-823BBF6837DF}" srcOrd="0" destOrd="0" presId="urn:microsoft.com/office/officeart/2009/layout/CircleArrowProcess"/>
    <dgm:cxn modelId="{EB396921-2DDD-4471-A9A1-03431B0D7C87}" type="presParOf" srcId="{DF9FBD84-AAAE-4302-8EE2-B9873E4050FC}" destId="{6A9532BD-9EA5-4CE4-A72E-48E5D7F8C0D0}" srcOrd="7" destOrd="0" presId="urn:microsoft.com/office/officeart/2009/layout/CircleArrowProcess"/>
    <dgm:cxn modelId="{FD8FD8EC-09D7-4C57-94FD-C9636977EFC8}" type="presParOf" srcId="{DF9FBD84-AAAE-4302-8EE2-B9873E4050FC}" destId="{6B6F52F6-BC34-4D15-AB7E-8BF74D8287C8}" srcOrd="8" destOrd="0" presId="urn:microsoft.com/office/officeart/2009/layout/CircleArrowProcess"/>
    <dgm:cxn modelId="{04C5A2E0-9245-44A5-9559-60E17A6522A3}" type="presParOf" srcId="{6B6F52F6-BC34-4D15-AB7E-8BF74D8287C8}" destId="{BF6F86AF-0E1D-4BFD-A0DA-175184851B66}" srcOrd="0" destOrd="0" presId="urn:microsoft.com/office/officeart/2009/layout/CircleArrowProcess"/>
    <dgm:cxn modelId="{1A43142F-B835-42F1-A856-8B0185AB7F33}" type="presParOf" srcId="{DF9FBD84-AAAE-4302-8EE2-B9873E4050FC}" destId="{526154A0-263A-4377-95A2-215DD7F133EC}" srcOrd="9" destOrd="0" presId="urn:microsoft.com/office/officeart/2009/layout/CircleArrowProcess"/>
    <dgm:cxn modelId="{0790474B-84C3-4EFA-AAE5-09CB49DD53AE}" type="presParOf" srcId="{DF9FBD84-AAAE-4302-8EE2-B9873E4050FC}" destId="{A1E07878-E7C1-4968-B59C-F28A7A78EA7E}" srcOrd="10" destOrd="0" presId="urn:microsoft.com/office/officeart/2009/layout/CircleArrowProcess"/>
    <dgm:cxn modelId="{41CB1BF1-7F4A-41DE-876A-80E2A374BC2C}" type="presParOf" srcId="{A1E07878-E7C1-4968-B59C-F28A7A78EA7E}" destId="{8252BE6B-A5AD-43C2-B287-9850D919FEA2}" srcOrd="0" destOrd="0" presId="urn:microsoft.com/office/officeart/2009/layout/CircleArrowProcess"/>
    <dgm:cxn modelId="{7C6D291A-D4C9-4A4F-B36C-0067218217D3}" type="presParOf" srcId="{DF9FBD84-AAAE-4302-8EE2-B9873E4050FC}" destId="{CBDD5D11-FE2E-47A9-B5AF-D10380585EC0}" srcOrd="11"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981989-6109-4F67-8B32-8CAB61C66EFD}" type="doc">
      <dgm:prSet loTypeId="urn:microsoft.com/office/officeart/2008/layout/HalfCircleOrganizationChart" loCatId="hierarchy" qsTypeId="urn:microsoft.com/office/officeart/2005/8/quickstyle/simple1" qsCatId="simple" csTypeId="urn:microsoft.com/office/officeart/2005/8/colors/colorful2" csCatId="colorful" phldr="1"/>
      <dgm:spPr/>
      <dgm:t>
        <a:bodyPr/>
        <a:lstStyle/>
        <a:p>
          <a:endParaRPr lang="en-US"/>
        </a:p>
      </dgm:t>
    </dgm:pt>
    <dgm:pt modelId="{1849E471-BE78-4DFB-B00A-704139E00F86}">
      <dgm:prSet phldrT="[Text]"/>
      <dgm:spPr/>
      <dgm:t>
        <a:bodyPr/>
        <a:lstStyle/>
        <a:p>
          <a:r>
            <a:rPr lang="en-US" dirty="0" smtClean="0"/>
            <a:t>Dataset</a:t>
          </a:r>
          <a:endParaRPr lang="en-US" dirty="0"/>
        </a:p>
      </dgm:t>
    </dgm:pt>
    <dgm:pt modelId="{B5C55C5E-AABF-41D0-80C2-130129F74FC8}" type="parTrans" cxnId="{1705400E-C1F0-427B-9A18-AB284ABD8756}">
      <dgm:prSet/>
      <dgm:spPr/>
      <dgm:t>
        <a:bodyPr/>
        <a:lstStyle/>
        <a:p>
          <a:endParaRPr lang="en-US"/>
        </a:p>
      </dgm:t>
    </dgm:pt>
    <dgm:pt modelId="{26EE1D84-637D-450E-84B6-5A2105FF2EA5}" type="sibTrans" cxnId="{1705400E-C1F0-427B-9A18-AB284ABD8756}">
      <dgm:prSet/>
      <dgm:spPr/>
      <dgm:t>
        <a:bodyPr/>
        <a:lstStyle/>
        <a:p>
          <a:endParaRPr lang="en-US"/>
        </a:p>
      </dgm:t>
    </dgm:pt>
    <dgm:pt modelId="{86DBD792-B1B8-48CE-B41F-FB3C10D5B9A2}">
      <dgm:prSet phldrT="[Text]"/>
      <dgm:spPr/>
      <dgm:t>
        <a:bodyPr/>
        <a:lstStyle/>
        <a:p>
          <a:r>
            <a:rPr lang="en-US" dirty="0" smtClean="0"/>
            <a:t>Dynamic Analysis</a:t>
          </a:r>
          <a:endParaRPr lang="en-US" dirty="0"/>
        </a:p>
      </dgm:t>
    </dgm:pt>
    <dgm:pt modelId="{EACA26A0-41E6-46A3-9EEA-0CBC15BFFAAA}" type="parTrans" cxnId="{8BE58C3D-6B4C-4A50-8523-2488842AA856}">
      <dgm:prSet/>
      <dgm:spPr/>
      <dgm:t>
        <a:bodyPr/>
        <a:lstStyle/>
        <a:p>
          <a:endParaRPr lang="en-US"/>
        </a:p>
      </dgm:t>
    </dgm:pt>
    <dgm:pt modelId="{7A42BF3E-FE10-410A-97B2-0AC7B51C9B88}" type="sibTrans" cxnId="{8BE58C3D-6B4C-4A50-8523-2488842AA856}">
      <dgm:prSet/>
      <dgm:spPr/>
      <dgm:t>
        <a:bodyPr/>
        <a:lstStyle/>
        <a:p>
          <a:endParaRPr lang="en-US"/>
        </a:p>
      </dgm:t>
    </dgm:pt>
    <dgm:pt modelId="{5F28895C-0F1C-4B05-BA6C-EA56EA07B323}">
      <dgm:prSet phldrT="[Text]"/>
      <dgm:spPr/>
      <dgm:t>
        <a:bodyPr/>
        <a:lstStyle/>
        <a:p>
          <a:r>
            <a:rPr lang="en-US" dirty="0" smtClean="0"/>
            <a:t>Static Analysis</a:t>
          </a:r>
          <a:endParaRPr lang="en-US" dirty="0"/>
        </a:p>
      </dgm:t>
    </dgm:pt>
    <dgm:pt modelId="{F1E89F51-1A90-474D-B3B9-D7C43A11DFDB}" type="sibTrans" cxnId="{78775CC5-059E-4DFE-B77E-D5CF1698A2C1}">
      <dgm:prSet/>
      <dgm:spPr/>
      <dgm:t>
        <a:bodyPr/>
        <a:lstStyle/>
        <a:p>
          <a:endParaRPr lang="en-US"/>
        </a:p>
      </dgm:t>
    </dgm:pt>
    <dgm:pt modelId="{2244AD97-13BE-4ACD-AE93-916B85980025}" type="parTrans" cxnId="{78775CC5-059E-4DFE-B77E-D5CF1698A2C1}">
      <dgm:prSet/>
      <dgm:spPr/>
      <dgm:t>
        <a:bodyPr/>
        <a:lstStyle/>
        <a:p>
          <a:endParaRPr lang="en-US"/>
        </a:p>
      </dgm:t>
    </dgm:pt>
    <dgm:pt modelId="{21DA91A9-6F34-4B7A-95DD-E95C75B70663}" type="pres">
      <dgm:prSet presAssocID="{1B981989-6109-4F67-8B32-8CAB61C66EFD}" presName="Name0" presStyleCnt="0">
        <dgm:presLayoutVars>
          <dgm:orgChart val="1"/>
          <dgm:chPref val="1"/>
          <dgm:dir/>
          <dgm:animOne val="branch"/>
          <dgm:animLvl val="lvl"/>
          <dgm:resizeHandles/>
        </dgm:presLayoutVars>
      </dgm:prSet>
      <dgm:spPr/>
      <dgm:t>
        <a:bodyPr/>
        <a:lstStyle/>
        <a:p>
          <a:endParaRPr lang="en-US"/>
        </a:p>
      </dgm:t>
    </dgm:pt>
    <dgm:pt modelId="{03607BFC-D741-4830-8848-708EAED0BC7C}" type="pres">
      <dgm:prSet presAssocID="{1849E471-BE78-4DFB-B00A-704139E00F86}" presName="hierRoot1" presStyleCnt="0">
        <dgm:presLayoutVars>
          <dgm:hierBranch val="init"/>
        </dgm:presLayoutVars>
      </dgm:prSet>
      <dgm:spPr/>
    </dgm:pt>
    <dgm:pt modelId="{894A3263-0F1B-4B0E-B2DB-913EA5A970E8}" type="pres">
      <dgm:prSet presAssocID="{1849E471-BE78-4DFB-B00A-704139E00F86}" presName="rootComposite1" presStyleCnt="0"/>
      <dgm:spPr/>
    </dgm:pt>
    <dgm:pt modelId="{9D15AA7F-0CF9-4F24-9311-BAD8E7207E1D}" type="pres">
      <dgm:prSet presAssocID="{1849E471-BE78-4DFB-B00A-704139E00F86}" presName="rootText1" presStyleLbl="alignAcc1" presStyleIdx="0" presStyleCnt="0">
        <dgm:presLayoutVars>
          <dgm:chPref val="3"/>
        </dgm:presLayoutVars>
      </dgm:prSet>
      <dgm:spPr/>
      <dgm:t>
        <a:bodyPr/>
        <a:lstStyle/>
        <a:p>
          <a:endParaRPr lang="en-US"/>
        </a:p>
      </dgm:t>
    </dgm:pt>
    <dgm:pt modelId="{5E5A45A2-3881-4F97-958C-0BEAA4021F88}" type="pres">
      <dgm:prSet presAssocID="{1849E471-BE78-4DFB-B00A-704139E00F86}" presName="topArc1" presStyleLbl="parChTrans1D1" presStyleIdx="0" presStyleCnt="6"/>
      <dgm:spPr/>
    </dgm:pt>
    <dgm:pt modelId="{EDFBCC71-34F6-4971-BCCF-053F7D8EBB9E}" type="pres">
      <dgm:prSet presAssocID="{1849E471-BE78-4DFB-B00A-704139E00F86}" presName="bottomArc1" presStyleLbl="parChTrans1D1" presStyleIdx="1" presStyleCnt="6"/>
      <dgm:spPr/>
    </dgm:pt>
    <dgm:pt modelId="{C3D97975-8AD4-4218-AF77-ADB3053DB3B7}" type="pres">
      <dgm:prSet presAssocID="{1849E471-BE78-4DFB-B00A-704139E00F86}" presName="topConnNode1" presStyleLbl="node1" presStyleIdx="0" presStyleCnt="0"/>
      <dgm:spPr/>
      <dgm:t>
        <a:bodyPr/>
        <a:lstStyle/>
        <a:p>
          <a:endParaRPr lang="en-US"/>
        </a:p>
      </dgm:t>
    </dgm:pt>
    <dgm:pt modelId="{BBD7428A-96B6-4342-85BF-B2BA53C1D08D}" type="pres">
      <dgm:prSet presAssocID="{1849E471-BE78-4DFB-B00A-704139E00F86}" presName="hierChild2" presStyleCnt="0"/>
      <dgm:spPr/>
    </dgm:pt>
    <dgm:pt modelId="{6F945106-7095-454B-AF81-1E8AC516F89B}" type="pres">
      <dgm:prSet presAssocID="{EACA26A0-41E6-46A3-9EEA-0CBC15BFFAAA}" presName="Name28" presStyleLbl="parChTrans1D2" presStyleIdx="0" presStyleCnt="2"/>
      <dgm:spPr/>
      <dgm:t>
        <a:bodyPr/>
        <a:lstStyle/>
        <a:p>
          <a:endParaRPr lang="en-US"/>
        </a:p>
      </dgm:t>
    </dgm:pt>
    <dgm:pt modelId="{24D191EE-142E-4FA4-9EAB-51D4DDA69895}" type="pres">
      <dgm:prSet presAssocID="{86DBD792-B1B8-48CE-B41F-FB3C10D5B9A2}" presName="hierRoot2" presStyleCnt="0">
        <dgm:presLayoutVars>
          <dgm:hierBranch val="init"/>
        </dgm:presLayoutVars>
      </dgm:prSet>
      <dgm:spPr/>
    </dgm:pt>
    <dgm:pt modelId="{F7408F7F-32C0-44AD-9084-26E72198A14F}" type="pres">
      <dgm:prSet presAssocID="{86DBD792-B1B8-48CE-B41F-FB3C10D5B9A2}" presName="rootComposite2" presStyleCnt="0"/>
      <dgm:spPr/>
    </dgm:pt>
    <dgm:pt modelId="{FA064411-B6E5-4767-8113-4CF3CAE5CFEF}" type="pres">
      <dgm:prSet presAssocID="{86DBD792-B1B8-48CE-B41F-FB3C10D5B9A2}" presName="rootText2" presStyleLbl="alignAcc1" presStyleIdx="0" presStyleCnt="0">
        <dgm:presLayoutVars>
          <dgm:chPref val="3"/>
        </dgm:presLayoutVars>
      </dgm:prSet>
      <dgm:spPr/>
      <dgm:t>
        <a:bodyPr/>
        <a:lstStyle/>
        <a:p>
          <a:endParaRPr lang="en-US"/>
        </a:p>
      </dgm:t>
    </dgm:pt>
    <dgm:pt modelId="{D8A97F34-904D-4992-8768-0EAA1DD7D2D8}" type="pres">
      <dgm:prSet presAssocID="{86DBD792-B1B8-48CE-B41F-FB3C10D5B9A2}" presName="topArc2" presStyleLbl="parChTrans1D1" presStyleIdx="2" presStyleCnt="6"/>
      <dgm:spPr/>
    </dgm:pt>
    <dgm:pt modelId="{53B5EDDC-F04F-4ADF-B50C-8CC274483DA1}" type="pres">
      <dgm:prSet presAssocID="{86DBD792-B1B8-48CE-B41F-FB3C10D5B9A2}" presName="bottomArc2" presStyleLbl="parChTrans1D1" presStyleIdx="3" presStyleCnt="6"/>
      <dgm:spPr/>
    </dgm:pt>
    <dgm:pt modelId="{F6D1288A-2305-4E6E-B584-C670EF514BB3}" type="pres">
      <dgm:prSet presAssocID="{86DBD792-B1B8-48CE-B41F-FB3C10D5B9A2}" presName="topConnNode2" presStyleLbl="node2" presStyleIdx="0" presStyleCnt="0"/>
      <dgm:spPr/>
      <dgm:t>
        <a:bodyPr/>
        <a:lstStyle/>
        <a:p>
          <a:endParaRPr lang="en-US"/>
        </a:p>
      </dgm:t>
    </dgm:pt>
    <dgm:pt modelId="{C7D391EE-BD7A-4AEA-92F1-19E4CB87B8D8}" type="pres">
      <dgm:prSet presAssocID="{86DBD792-B1B8-48CE-B41F-FB3C10D5B9A2}" presName="hierChild4" presStyleCnt="0"/>
      <dgm:spPr/>
    </dgm:pt>
    <dgm:pt modelId="{B8F60BE1-4CBC-42CE-84E8-0FD393A0F585}" type="pres">
      <dgm:prSet presAssocID="{86DBD792-B1B8-48CE-B41F-FB3C10D5B9A2}" presName="hierChild5" presStyleCnt="0"/>
      <dgm:spPr/>
    </dgm:pt>
    <dgm:pt modelId="{77892DD3-848B-4C9B-A22D-1E1D946266AA}" type="pres">
      <dgm:prSet presAssocID="{2244AD97-13BE-4ACD-AE93-916B85980025}" presName="Name28" presStyleLbl="parChTrans1D2" presStyleIdx="1" presStyleCnt="2"/>
      <dgm:spPr/>
      <dgm:t>
        <a:bodyPr/>
        <a:lstStyle/>
        <a:p>
          <a:endParaRPr lang="en-US"/>
        </a:p>
      </dgm:t>
    </dgm:pt>
    <dgm:pt modelId="{476B4F0C-C265-4441-ADB0-8247B78E4285}" type="pres">
      <dgm:prSet presAssocID="{5F28895C-0F1C-4B05-BA6C-EA56EA07B323}" presName="hierRoot2" presStyleCnt="0">
        <dgm:presLayoutVars>
          <dgm:hierBranch val="init"/>
        </dgm:presLayoutVars>
      </dgm:prSet>
      <dgm:spPr/>
    </dgm:pt>
    <dgm:pt modelId="{00604D03-BA37-4FFA-B693-77F5F768A3BD}" type="pres">
      <dgm:prSet presAssocID="{5F28895C-0F1C-4B05-BA6C-EA56EA07B323}" presName="rootComposite2" presStyleCnt="0"/>
      <dgm:spPr/>
    </dgm:pt>
    <dgm:pt modelId="{F129A138-56D9-4A14-B2D4-51D18BC31ED4}" type="pres">
      <dgm:prSet presAssocID="{5F28895C-0F1C-4B05-BA6C-EA56EA07B323}" presName="rootText2" presStyleLbl="alignAcc1" presStyleIdx="0" presStyleCnt="0">
        <dgm:presLayoutVars>
          <dgm:chPref val="3"/>
        </dgm:presLayoutVars>
      </dgm:prSet>
      <dgm:spPr/>
      <dgm:t>
        <a:bodyPr/>
        <a:lstStyle/>
        <a:p>
          <a:endParaRPr lang="en-US"/>
        </a:p>
      </dgm:t>
    </dgm:pt>
    <dgm:pt modelId="{2C545863-CA3C-4329-8453-1E8798EFB965}" type="pres">
      <dgm:prSet presAssocID="{5F28895C-0F1C-4B05-BA6C-EA56EA07B323}" presName="topArc2" presStyleLbl="parChTrans1D1" presStyleIdx="4" presStyleCnt="6"/>
      <dgm:spPr/>
    </dgm:pt>
    <dgm:pt modelId="{7C010B2D-6AF5-4C57-9CAD-E676F87509E7}" type="pres">
      <dgm:prSet presAssocID="{5F28895C-0F1C-4B05-BA6C-EA56EA07B323}" presName="bottomArc2" presStyleLbl="parChTrans1D1" presStyleIdx="5" presStyleCnt="6"/>
      <dgm:spPr/>
    </dgm:pt>
    <dgm:pt modelId="{07D1F314-C1FF-445F-B913-FDAAB3D149CD}" type="pres">
      <dgm:prSet presAssocID="{5F28895C-0F1C-4B05-BA6C-EA56EA07B323}" presName="topConnNode2" presStyleLbl="node2" presStyleIdx="0" presStyleCnt="0"/>
      <dgm:spPr/>
      <dgm:t>
        <a:bodyPr/>
        <a:lstStyle/>
        <a:p>
          <a:endParaRPr lang="en-US"/>
        </a:p>
      </dgm:t>
    </dgm:pt>
    <dgm:pt modelId="{E03DF594-E402-44DB-91FC-BAFA7E3CCDC9}" type="pres">
      <dgm:prSet presAssocID="{5F28895C-0F1C-4B05-BA6C-EA56EA07B323}" presName="hierChild4" presStyleCnt="0"/>
      <dgm:spPr/>
    </dgm:pt>
    <dgm:pt modelId="{5566CDE0-09F7-41D8-B6FF-89561E56C099}" type="pres">
      <dgm:prSet presAssocID="{5F28895C-0F1C-4B05-BA6C-EA56EA07B323}" presName="hierChild5" presStyleCnt="0"/>
      <dgm:spPr/>
    </dgm:pt>
    <dgm:pt modelId="{7C2FB347-88EF-4870-A669-85344B7C6D3A}" type="pres">
      <dgm:prSet presAssocID="{1849E471-BE78-4DFB-B00A-704139E00F86}" presName="hierChild3" presStyleCnt="0"/>
      <dgm:spPr/>
    </dgm:pt>
  </dgm:ptLst>
  <dgm:cxnLst>
    <dgm:cxn modelId="{78775CC5-059E-4DFE-B77E-D5CF1698A2C1}" srcId="{1849E471-BE78-4DFB-B00A-704139E00F86}" destId="{5F28895C-0F1C-4B05-BA6C-EA56EA07B323}" srcOrd="1" destOrd="0" parTransId="{2244AD97-13BE-4ACD-AE93-916B85980025}" sibTransId="{F1E89F51-1A90-474D-B3B9-D7C43A11DFDB}"/>
    <dgm:cxn modelId="{1D7C3BA0-9D8C-4347-AC4C-105D78066E8F}" type="presOf" srcId="{5F28895C-0F1C-4B05-BA6C-EA56EA07B323}" destId="{07D1F314-C1FF-445F-B913-FDAAB3D149CD}" srcOrd="1" destOrd="0" presId="urn:microsoft.com/office/officeart/2008/layout/HalfCircleOrganizationChart"/>
    <dgm:cxn modelId="{36627DAA-5256-4EF1-B534-C6685DF0086B}" type="presOf" srcId="{5F28895C-0F1C-4B05-BA6C-EA56EA07B323}" destId="{F129A138-56D9-4A14-B2D4-51D18BC31ED4}" srcOrd="0" destOrd="0" presId="urn:microsoft.com/office/officeart/2008/layout/HalfCircleOrganizationChart"/>
    <dgm:cxn modelId="{1611EFD3-6690-41CF-9EF5-E4707C80887C}" type="presOf" srcId="{1849E471-BE78-4DFB-B00A-704139E00F86}" destId="{C3D97975-8AD4-4218-AF77-ADB3053DB3B7}" srcOrd="1" destOrd="0" presId="urn:microsoft.com/office/officeart/2008/layout/HalfCircleOrganizationChart"/>
    <dgm:cxn modelId="{8BE58C3D-6B4C-4A50-8523-2488842AA856}" srcId="{1849E471-BE78-4DFB-B00A-704139E00F86}" destId="{86DBD792-B1B8-48CE-B41F-FB3C10D5B9A2}" srcOrd="0" destOrd="0" parTransId="{EACA26A0-41E6-46A3-9EEA-0CBC15BFFAAA}" sibTransId="{7A42BF3E-FE10-410A-97B2-0AC7B51C9B88}"/>
    <dgm:cxn modelId="{1705400E-C1F0-427B-9A18-AB284ABD8756}" srcId="{1B981989-6109-4F67-8B32-8CAB61C66EFD}" destId="{1849E471-BE78-4DFB-B00A-704139E00F86}" srcOrd="0" destOrd="0" parTransId="{B5C55C5E-AABF-41D0-80C2-130129F74FC8}" sibTransId="{26EE1D84-637D-450E-84B6-5A2105FF2EA5}"/>
    <dgm:cxn modelId="{50F468F0-F647-4569-B191-562947F0F856}" type="presOf" srcId="{1B981989-6109-4F67-8B32-8CAB61C66EFD}" destId="{21DA91A9-6F34-4B7A-95DD-E95C75B70663}" srcOrd="0" destOrd="0" presId="urn:microsoft.com/office/officeart/2008/layout/HalfCircleOrganizationChart"/>
    <dgm:cxn modelId="{3C330204-3BD2-45C0-9AD1-9F47EAE1CB85}" type="presOf" srcId="{EACA26A0-41E6-46A3-9EEA-0CBC15BFFAAA}" destId="{6F945106-7095-454B-AF81-1E8AC516F89B}" srcOrd="0" destOrd="0" presId="urn:microsoft.com/office/officeart/2008/layout/HalfCircleOrganizationChart"/>
    <dgm:cxn modelId="{A8EB7312-2333-45D6-A82C-A75A98E8C9F9}" type="presOf" srcId="{1849E471-BE78-4DFB-B00A-704139E00F86}" destId="{9D15AA7F-0CF9-4F24-9311-BAD8E7207E1D}" srcOrd="0" destOrd="0" presId="urn:microsoft.com/office/officeart/2008/layout/HalfCircleOrganizationChart"/>
    <dgm:cxn modelId="{7E3BF786-BB60-495D-A2B4-AE12CD15EA9A}" type="presOf" srcId="{2244AD97-13BE-4ACD-AE93-916B85980025}" destId="{77892DD3-848B-4C9B-A22D-1E1D946266AA}" srcOrd="0" destOrd="0" presId="urn:microsoft.com/office/officeart/2008/layout/HalfCircleOrganizationChart"/>
    <dgm:cxn modelId="{B7887571-7176-47CA-A749-548202D54079}" type="presOf" srcId="{86DBD792-B1B8-48CE-B41F-FB3C10D5B9A2}" destId="{FA064411-B6E5-4767-8113-4CF3CAE5CFEF}" srcOrd="0" destOrd="0" presId="urn:microsoft.com/office/officeart/2008/layout/HalfCircleOrganizationChart"/>
    <dgm:cxn modelId="{24540025-5795-486A-85F0-D1C55C47634A}" type="presOf" srcId="{86DBD792-B1B8-48CE-B41F-FB3C10D5B9A2}" destId="{F6D1288A-2305-4E6E-B584-C670EF514BB3}" srcOrd="1" destOrd="0" presId="urn:microsoft.com/office/officeart/2008/layout/HalfCircleOrganizationChart"/>
    <dgm:cxn modelId="{AE9B52F1-A6A5-44CF-9177-8CA850973970}" type="presParOf" srcId="{21DA91A9-6F34-4B7A-95DD-E95C75B70663}" destId="{03607BFC-D741-4830-8848-708EAED0BC7C}" srcOrd="0" destOrd="0" presId="urn:microsoft.com/office/officeart/2008/layout/HalfCircleOrganizationChart"/>
    <dgm:cxn modelId="{BD811BF5-D7EB-4F56-92F8-D9EED326A26B}" type="presParOf" srcId="{03607BFC-D741-4830-8848-708EAED0BC7C}" destId="{894A3263-0F1B-4B0E-B2DB-913EA5A970E8}" srcOrd="0" destOrd="0" presId="urn:microsoft.com/office/officeart/2008/layout/HalfCircleOrganizationChart"/>
    <dgm:cxn modelId="{C64165E2-D175-4E8C-9FFC-4F8D0ED75FDD}" type="presParOf" srcId="{894A3263-0F1B-4B0E-B2DB-913EA5A970E8}" destId="{9D15AA7F-0CF9-4F24-9311-BAD8E7207E1D}" srcOrd="0" destOrd="0" presId="urn:microsoft.com/office/officeart/2008/layout/HalfCircleOrganizationChart"/>
    <dgm:cxn modelId="{C82756E3-6AE0-4E95-A27B-D007645F2E84}" type="presParOf" srcId="{894A3263-0F1B-4B0E-B2DB-913EA5A970E8}" destId="{5E5A45A2-3881-4F97-958C-0BEAA4021F88}" srcOrd="1" destOrd="0" presId="urn:microsoft.com/office/officeart/2008/layout/HalfCircleOrganizationChart"/>
    <dgm:cxn modelId="{B0BE69B0-03FE-47E0-B77F-3938B83674B6}" type="presParOf" srcId="{894A3263-0F1B-4B0E-B2DB-913EA5A970E8}" destId="{EDFBCC71-34F6-4971-BCCF-053F7D8EBB9E}" srcOrd="2" destOrd="0" presId="urn:microsoft.com/office/officeart/2008/layout/HalfCircleOrganizationChart"/>
    <dgm:cxn modelId="{D3FF06AF-C1FC-4BCC-8BA0-7414A7504F08}" type="presParOf" srcId="{894A3263-0F1B-4B0E-B2DB-913EA5A970E8}" destId="{C3D97975-8AD4-4218-AF77-ADB3053DB3B7}" srcOrd="3" destOrd="0" presId="urn:microsoft.com/office/officeart/2008/layout/HalfCircleOrganizationChart"/>
    <dgm:cxn modelId="{F8801EB2-5B06-4FDD-B7C0-CC875BFDCB4C}" type="presParOf" srcId="{03607BFC-D741-4830-8848-708EAED0BC7C}" destId="{BBD7428A-96B6-4342-85BF-B2BA53C1D08D}" srcOrd="1" destOrd="0" presId="urn:microsoft.com/office/officeart/2008/layout/HalfCircleOrganizationChart"/>
    <dgm:cxn modelId="{AF1E181D-6494-4F19-ACFC-319E99D20EE8}" type="presParOf" srcId="{BBD7428A-96B6-4342-85BF-B2BA53C1D08D}" destId="{6F945106-7095-454B-AF81-1E8AC516F89B}" srcOrd="0" destOrd="0" presId="urn:microsoft.com/office/officeart/2008/layout/HalfCircleOrganizationChart"/>
    <dgm:cxn modelId="{455DFAA8-4D52-4ECE-8405-CD9BD3FE4901}" type="presParOf" srcId="{BBD7428A-96B6-4342-85BF-B2BA53C1D08D}" destId="{24D191EE-142E-4FA4-9EAB-51D4DDA69895}" srcOrd="1" destOrd="0" presId="urn:microsoft.com/office/officeart/2008/layout/HalfCircleOrganizationChart"/>
    <dgm:cxn modelId="{0F51395A-CAC4-48BD-B6D8-F107A3D12CF1}" type="presParOf" srcId="{24D191EE-142E-4FA4-9EAB-51D4DDA69895}" destId="{F7408F7F-32C0-44AD-9084-26E72198A14F}" srcOrd="0" destOrd="0" presId="urn:microsoft.com/office/officeart/2008/layout/HalfCircleOrganizationChart"/>
    <dgm:cxn modelId="{7B73B0C7-78AA-4427-8740-D09DFE00996D}" type="presParOf" srcId="{F7408F7F-32C0-44AD-9084-26E72198A14F}" destId="{FA064411-B6E5-4767-8113-4CF3CAE5CFEF}" srcOrd="0" destOrd="0" presId="urn:microsoft.com/office/officeart/2008/layout/HalfCircleOrganizationChart"/>
    <dgm:cxn modelId="{7DEC24A0-6C6D-4593-A92D-64E4C1D4D9E6}" type="presParOf" srcId="{F7408F7F-32C0-44AD-9084-26E72198A14F}" destId="{D8A97F34-904D-4992-8768-0EAA1DD7D2D8}" srcOrd="1" destOrd="0" presId="urn:microsoft.com/office/officeart/2008/layout/HalfCircleOrganizationChart"/>
    <dgm:cxn modelId="{7E39FC14-7406-490B-8E8E-4AD208B21084}" type="presParOf" srcId="{F7408F7F-32C0-44AD-9084-26E72198A14F}" destId="{53B5EDDC-F04F-4ADF-B50C-8CC274483DA1}" srcOrd="2" destOrd="0" presId="urn:microsoft.com/office/officeart/2008/layout/HalfCircleOrganizationChart"/>
    <dgm:cxn modelId="{C6820E5B-27F2-46EF-AF0E-9DDAB6D9B01C}" type="presParOf" srcId="{F7408F7F-32C0-44AD-9084-26E72198A14F}" destId="{F6D1288A-2305-4E6E-B584-C670EF514BB3}" srcOrd="3" destOrd="0" presId="urn:microsoft.com/office/officeart/2008/layout/HalfCircleOrganizationChart"/>
    <dgm:cxn modelId="{A774FACD-7481-4089-B0E1-86D2940C8635}" type="presParOf" srcId="{24D191EE-142E-4FA4-9EAB-51D4DDA69895}" destId="{C7D391EE-BD7A-4AEA-92F1-19E4CB87B8D8}" srcOrd="1" destOrd="0" presId="urn:microsoft.com/office/officeart/2008/layout/HalfCircleOrganizationChart"/>
    <dgm:cxn modelId="{F44EFB2D-5E79-44C2-BAF1-D24D8DA8DD2A}" type="presParOf" srcId="{24D191EE-142E-4FA4-9EAB-51D4DDA69895}" destId="{B8F60BE1-4CBC-42CE-84E8-0FD393A0F585}" srcOrd="2" destOrd="0" presId="urn:microsoft.com/office/officeart/2008/layout/HalfCircleOrganizationChart"/>
    <dgm:cxn modelId="{BA7B0C07-66B6-4B64-A0A1-215C0ED80DA3}" type="presParOf" srcId="{BBD7428A-96B6-4342-85BF-B2BA53C1D08D}" destId="{77892DD3-848B-4C9B-A22D-1E1D946266AA}" srcOrd="2" destOrd="0" presId="urn:microsoft.com/office/officeart/2008/layout/HalfCircleOrganizationChart"/>
    <dgm:cxn modelId="{6CBAFC8A-ACD7-45B5-AA62-6967F47EEE68}" type="presParOf" srcId="{BBD7428A-96B6-4342-85BF-B2BA53C1D08D}" destId="{476B4F0C-C265-4441-ADB0-8247B78E4285}" srcOrd="3" destOrd="0" presId="urn:microsoft.com/office/officeart/2008/layout/HalfCircleOrganizationChart"/>
    <dgm:cxn modelId="{D632CC75-D010-4E52-A3FB-77F10B63790D}" type="presParOf" srcId="{476B4F0C-C265-4441-ADB0-8247B78E4285}" destId="{00604D03-BA37-4FFA-B693-77F5F768A3BD}" srcOrd="0" destOrd="0" presId="urn:microsoft.com/office/officeart/2008/layout/HalfCircleOrganizationChart"/>
    <dgm:cxn modelId="{56638D36-25DD-4E72-9DDD-7BC1D09BF7F5}" type="presParOf" srcId="{00604D03-BA37-4FFA-B693-77F5F768A3BD}" destId="{F129A138-56D9-4A14-B2D4-51D18BC31ED4}" srcOrd="0" destOrd="0" presId="urn:microsoft.com/office/officeart/2008/layout/HalfCircleOrganizationChart"/>
    <dgm:cxn modelId="{9649CB6C-6A80-44BC-A19C-1DD15DA3CE79}" type="presParOf" srcId="{00604D03-BA37-4FFA-B693-77F5F768A3BD}" destId="{2C545863-CA3C-4329-8453-1E8798EFB965}" srcOrd="1" destOrd="0" presId="urn:microsoft.com/office/officeart/2008/layout/HalfCircleOrganizationChart"/>
    <dgm:cxn modelId="{4EA8D646-2DC6-424D-A926-28AD8004129C}" type="presParOf" srcId="{00604D03-BA37-4FFA-B693-77F5F768A3BD}" destId="{7C010B2D-6AF5-4C57-9CAD-E676F87509E7}" srcOrd="2" destOrd="0" presId="urn:microsoft.com/office/officeart/2008/layout/HalfCircleOrganizationChart"/>
    <dgm:cxn modelId="{B19652E2-40E8-4593-8099-560893E47B7E}" type="presParOf" srcId="{00604D03-BA37-4FFA-B693-77F5F768A3BD}" destId="{07D1F314-C1FF-445F-B913-FDAAB3D149CD}" srcOrd="3" destOrd="0" presId="urn:microsoft.com/office/officeart/2008/layout/HalfCircleOrganizationChart"/>
    <dgm:cxn modelId="{8B6C116B-7811-44E4-B17E-47A36230BC76}" type="presParOf" srcId="{476B4F0C-C265-4441-ADB0-8247B78E4285}" destId="{E03DF594-E402-44DB-91FC-BAFA7E3CCDC9}" srcOrd="1" destOrd="0" presId="urn:microsoft.com/office/officeart/2008/layout/HalfCircleOrganizationChart"/>
    <dgm:cxn modelId="{FE14B55A-8F3B-421C-9EB1-B006B67481B8}" type="presParOf" srcId="{476B4F0C-C265-4441-ADB0-8247B78E4285}" destId="{5566CDE0-09F7-41D8-B6FF-89561E56C099}" srcOrd="2" destOrd="0" presId="urn:microsoft.com/office/officeart/2008/layout/HalfCircleOrganizationChart"/>
    <dgm:cxn modelId="{7A4BB39F-38DA-45FE-9344-C171A3F91CBF}" type="presParOf" srcId="{03607BFC-D741-4830-8848-708EAED0BC7C}" destId="{7C2FB347-88EF-4870-A669-85344B7C6D3A}"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2147D-D6A5-426D-89AD-D4544E5E7ADF}">
      <dsp:nvSpPr>
        <dsp:cNvPr id="0" name=""/>
        <dsp:cNvSpPr/>
      </dsp:nvSpPr>
      <dsp:spPr>
        <a:xfrm>
          <a:off x="2538874" y="1839247"/>
          <a:ext cx="511804" cy="973612"/>
        </a:xfrm>
        <a:custGeom>
          <a:avLst/>
          <a:gdLst/>
          <a:ahLst/>
          <a:cxnLst/>
          <a:rect l="0" t="0" r="0" b="0"/>
          <a:pathLst>
            <a:path>
              <a:moveTo>
                <a:pt x="0" y="0"/>
              </a:moveTo>
              <a:lnTo>
                <a:pt x="257916" y="0"/>
              </a:lnTo>
              <a:lnTo>
                <a:pt x="257916" y="973612"/>
              </a:lnTo>
              <a:lnTo>
                <a:pt x="511804" y="97361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899D2E-67CF-424B-ABF3-AFEA5B1B57A4}">
      <dsp:nvSpPr>
        <dsp:cNvPr id="0" name=""/>
        <dsp:cNvSpPr/>
      </dsp:nvSpPr>
      <dsp:spPr>
        <a:xfrm>
          <a:off x="2538874" y="1030584"/>
          <a:ext cx="511804" cy="808663"/>
        </a:xfrm>
        <a:custGeom>
          <a:avLst/>
          <a:gdLst/>
          <a:ahLst/>
          <a:cxnLst/>
          <a:rect l="0" t="0" r="0" b="0"/>
          <a:pathLst>
            <a:path>
              <a:moveTo>
                <a:pt x="0" y="808663"/>
              </a:moveTo>
              <a:lnTo>
                <a:pt x="257916" y="808663"/>
              </a:lnTo>
              <a:lnTo>
                <a:pt x="257916" y="0"/>
              </a:lnTo>
              <a:lnTo>
                <a:pt x="511804"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32B4F0-747F-412B-BE0A-C6F8E6706632}">
      <dsp:nvSpPr>
        <dsp:cNvPr id="0" name=""/>
        <dsp:cNvSpPr/>
      </dsp:nvSpPr>
      <dsp:spPr>
        <a:xfrm>
          <a:off x="0" y="1452069"/>
          <a:ext cx="2538874" cy="774356"/>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Ransomware Detection Based on Data</a:t>
          </a:r>
          <a:endParaRPr lang="en-US" sz="2000" kern="1200" dirty="0"/>
        </a:p>
      </dsp:txBody>
      <dsp:txXfrm>
        <a:off x="0" y="1452069"/>
        <a:ext cx="2538874" cy="774356"/>
      </dsp:txXfrm>
    </dsp:sp>
    <dsp:sp modelId="{39B1BA7B-2405-4C5C-BA96-B62A8F614053}">
      <dsp:nvSpPr>
        <dsp:cNvPr id="0" name=""/>
        <dsp:cNvSpPr/>
      </dsp:nvSpPr>
      <dsp:spPr>
        <a:xfrm>
          <a:off x="3050679" y="295518"/>
          <a:ext cx="3295967" cy="1470132"/>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b="1" kern="1200" dirty="0" smtClean="0"/>
            <a:t>Static Analysis</a:t>
          </a:r>
          <a:endParaRPr lang="en-US" sz="2400" kern="1200" dirty="0">
            <a:latin typeface="Cambria" panose="02040503050406030204" pitchFamily="18" charset="0"/>
            <a:ea typeface="Cambria" panose="02040503050406030204" pitchFamily="18" charset="0"/>
          </a:endParaRPr>
        </a:p>
      </dsp:txBody>
      <dsp:txXfrm>
        <a:off x="3050679" y="295518"/>
        <a:ext cx="3295967" cy="1470132"/>
      </dsp:txXfrm>
    </dsp:sp>
    <dsp:sp modelId="{539D87B7-ACD2-4825-A209-6FDF82E4FAB2}">
      <dsp:nvSpPr>
        <dsp:cNvPr id="0" name=""/>
        <dsp:cNvSpPr/>
      </dsp:nvSpPr>
      <dsp:spPr>
        <a:xfrm>
          <a:off x="3050679" y="2083009"/>
          <a:ext cx="3270172" cy="14597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Dynamic Analysis</a:t>
          </a:r>
          <a:endParaRPr lang="en-US" sz="2000" kern="1200" dirty="0"/>
        </a:p>
      </dsp:txBody>
      <dsp:txXfrm>
        <a:off x="3050679" y="2083009"/>
        <a:ext cx="3270172" cy="1459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86433-89BD-4530-90AE-127BF3DCD365}">
      <dsp:nvSpPr>
        <dsp:cNvPr id="0" name=""/>
        <dsp:cNvSpPr/>
      </dsp:nvSpPr>
      <dsp:spPr>
        <a:xfrm>
          <a:off x="1046044" y="0"/>
          <a:ext cx="1705480" cy="1705664"/>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7512FDD-6038-47CD-A82C-4B57A17E55C7}">
      <dsp:nvSpPr>
        <dsp:cNvPr id="0" name=""/>
        <dsp:cNvSpPr/>
      </dsp:nvSpPr>
      <dsp:spPr>
        <a:xfrm>
          <a:off x="1346885" y="604739"/>
          <a:ext cx="1103160" cy="50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latin typeface="Cambria" panose="02040503050406030204" pitchFamily="18" charset="0"/>
              <a:ea typeface="Cambria" panose="02040503050406030204" pitchFamily="18" charset="0"/>
            </a:rPr>
            <a:t>Data Collection</a:t>
          </a:r>
          <a:endParaRPr lang="en-US" sz="1100" b="1" kern="1200" dirty="0">
            <a:latin typeface="Cambria" panose="02040503050406030204" pitchFamily="18" charset="0"/>
            <a:ea typeface="Cambria" panose="02040503050406030204" pitchFamily="18" charset="0"/>
          </a:endParaRPr>
        </a:p>
      </dsp:txBody>
      <dsp:txXfrm>
        <a:off x="1346885" y="604739"/>
        <a:ext cx="1103160" cy="501375"/>
      </dsp:txXfrm>
    </dsp:sp>
    <dsp:sp modelId="{632B1CB7-5E2D-4746-BF08-36A3F8172E21}">
      <dsp:nvSpPr>
        <dsp:cNvPr id="0" name=""/>
        <dsp:cNvSpPr/>
      </dsp:nvSpPr>
      <dsp:spPr>
        <a:xfrm>
          <a:off x="572246" y="980319"/>
          <a:ext cx="1705480" cy="170566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B95F5B9-AD73-4EC9-91CA-B8A271702055}">
      <dsp:nvSpPr>
        <dsp:cNvPr id="0" name=""/>
        <dsp:cNvSpPr/>
      </dsp:nvSpPr>
      <dsp:spPr>
        <a:xfrm>
          <a:off x="946870" y="1599912"/>
          <a:ext cx="951754" cy="47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latin typeface="Cambria" panose="02040503050406030204" pitchFamily="18" charset="0"/>
              <a:ea typeface="Cambria" panose="02040503050406030204" pitchFamily="18" charset="0"/>
            </a:rPr>
            <a:t>Data Preprocessing</a:t>
          </a:r>
          <a:endParaRPr lang="en-US" sz="1100" b="1" kern="1200" dirty="0">
            <a:latin typeface="Cambria" panose="02040503050406030204" pitchFamily="18" charset="0"/>
            <a:ea typeface="Cambria" panose="02040503050406030204" pitchFamily="18" charset="0"/>
          </a:endParaRPr>
        </a:p>
      </dsp:txBody>
      <dsp:txXfrm>
        <a:off x="946870" y="1599912"/>
        <a:ext cx="951754" cy="475561"/>
      </dsp:txXfrm>
    </dsp:sp>
    <dsp:sp modelId="{33910503-F692-41AC-80F7-699D7373B4E2}">
      <dsp:nvSpPr>
        <dsp:cNvPr id="0" name=""/>
        <dsp:cNvSpPr/>
      </dsp:nvSpPr>
      <dsp:spPr>
        <a:xfrm>
          <a:off x="1046044" y="1963882"/>
          <a:ext cx="1705480" cy="1705664"/>
        </a:xfrm>
        <a:prstGeom prst="circularArrow">
          <a:avLst>
            <a:gd name="adj1" fmla="val 10980"/>
            <a:gd name="adj2" fmla="val 1142322"/>
            <a:gd name="adj3" fmla="val 4500000"/>
            <a:gd name="adj4" fmla="val 13500000"/>
            <a:gd name="adj5" fmla="val 125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6230375-11A3-4DC1-A57B-79699585D688}">
      <dsp:nvSpPr>
        <dsp:cNvPr id="0" name=""/>
        <dsp:cNvSpPr/>
      </dsp:nvSpPr>
      <dsp:spPr>
        <a:xfrm>
          <a:off x="1422587" y="2581529"/>
          <a:ext cx="951754" cy="47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latin typeface="Cambria" panose="02040503050406030204" pitchFamily="18" charset="0"/>
              <a:ea typeface="Cambria" panose="02040503050406030204" pitchFamily="18" charset="0"/>
            </a:rPr>
            <a:t>Features Selection</a:t>
          </a:r>
          <a:endParaRPr lang="en-US" sz="1100" b="1" kern="1200" dirty="0">
            <a:latin typeface="Cambria" panose="02040503050406030204" pitchFamily="18" charset="0"/>
            <a:ea typeface="Cambria" panose="02040503050406030204" pitchFamily="18" charset="0"/>
          </a:endParaRPr>
        </a:p>
      </dsp:txBody>
      <dsp:txXfrm>
        <a:off x="1422587" y="2581529"/>
        <a:ext cx="951754" cy="475561"/>
      </dsp:txXfrm>
    </dsp:sp>
    <dsp:sp modelId="{1286F063-96AE-4622-B73B-823BBF6837DF}">
      <dsp:nvSpPr>
        <dsp:cNvPr id="0" name=""/>
        <dsp:cNvSpPr/>
      </dsp:nvSpPr>
      <dsp:spPr>
        <a:xfrm>
          <a:off x="572246" y="2946148"/>
          <a:ext cx="1705480" cy="1705664"/>
        </a:xfrm>
        <a:prstGeom prst="leftCircularArrow">
          <a:avLst>
            <a:gd name="adj1" fmla="val 10980"/>
            <a:gd name="adj2" fmla="val 1142322"/>
            <a:gd name="adj3" fmla="val 6300000"/>
            <a:gd name="adj4" fmla="val 18900000"/>
            <a:gd name="adj5" fmla="val 125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A9532BD-9EA5-4CE4-A72E-48E5D7F8C0D0}">
      <dsp:nvSpPr>
        <dsp:cNvPr id="0" name=""/>
        <dsp:cNvSpPr/>
      </dsp:nvSpPr>
      <dsp:spPr>
        <a:xfrm>
          <a:off x="946870" y="3563795"/>
          <a:ext cx="951754" cy="47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latin typeface="Cambria" panose="02040503050406030204" pitchFamily="18" charset="0"/>
              <a:ea typeface="Cambria" panose="02040503050406030204" pitchFamily="18" charset="0"/>
            </a:rPr>
            <a:t>Relevant Features Extraction </a:t>
          </a:r>
          <a:endParaRPr lang="en-US" sz="1100" b="1" kern="1200" dirty="0">
            <a:latin typeface="Cambria" panose="02040503050406030204" pitchFamily="18" charset="0"/>
            <a:ea typeface="Cambria" panose="02040503050406030204" pitchFamily="18" charset="0"/>
          </a:endParaRPr>
        </a:p>
      </dsp:txBody>
      <dsp:txXfrm>
        <a:off x="946870" y="3563795"/>
        <a:ext cx="951754" cy="475561"/>
      </dsp:txXfrm>
    </dsp:sp>
    <dsp:sp modelId="{BF6F86AF-0E1D-4BFD-A0DA-175184851B66}">
      <dsp:nvSpPr>
        <dsp:cNvPr id="0" name=""/>
        <dsp:cNvSpPr/>
      </dsp:nvSpPr>
      <dsp:spPr>
        <a:xfrm>
          <a:off x="1046044" y="3927116"/>
          <a:ext cx="1705480" cy="1705664"/>
        </a:xfrm>
        <a:prstGeom prst="circularArrow">
          <a:avLst>
            <a:gd name="adj1" fmla="val 10980"/>
            <a:gd name="adj2" fmla="val 1142322"/>
            <a:gd name="adj3" fmla="val 4500000"/>
            <a:gd name="adj4" fmla="val 13500000"/>
            <a:gd name="adj5" fmla="val 12500"/>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26154A0-263A-4377-95A2-215DD7F133EC}">
      <dsp:nvSpPr>
        <dsp:cNvPr id="0" name=""/>
        <dsp:cNvSpPr/>
      </dsp:nvSpPr>
      <dsp:spPr>
        <a:xfrm>
          <a:off x="1422587" y="4544763"/>
          <a:ext cx="951754" cy="47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latin typeface="Cambria" panose="02040503050406030204" pitchFamily="18" charset="0"/>
              <a:ea typeface="Cambria" panose="02040503050406030204" pitchFamily="18" charset="0"/>
            </a:rPr>
            <a:t>AI Model Training</a:t>
          </a:r>
          <a:endParaRPr lang="en-US" sz="1100" kern="1200" dirty="0"/>
        </a:p>
      </dsp:txBody>
      <dsp:txXfrm>
        <a:off x="1422587" y="4544763"/>
        <a:ext cx="951754" cy="475561"/>
      </dsp:txXfrm>
    </dsp:sp>
    <dsp:sp modelId="{8252BE6B-A5AD-43C2-B287-9850D919FEA2}">
      <dsp:nvSpPr>
        <dsp:cNvPr id="0" name=""/>
        <dsp:cNvSpPr/>
      </dsp:nvSpPr>
      <dsp:spPr>
        <a:xfrm>
          <a:off x="693815" y="5021622"/>
          <a:ext cx="1465222" cy="1466262"/>
        </a:xfrm>
        <a:prstGeom prst="blockArc">
          <a:avLst>
            <a:gd name="adj1" fmla="val 0"/>
            <a:gd name="adj2" fmla="val 18900000"/>
            <a:gd name="adj3" fmla="val 1274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BDD5D11-FE2E-47A9-B5AF-D10380585EC0}">
      <dsp:nvSpPr>
        <dsp:cNvPr id="0" name=""/>
        <dsp:cNvSpPr/>
      </dsp:nvSpPr>
      <dsp:spPr>
        <a:xfrm>
          <a:off x="946870" y="5527029"/>
          <a:ext cx="951754" cy="47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latin typeface="Cambria" panose="02040503050406030204" pitchFamily="18" charset="0"/>
              <a:ea typeface="Cambria" panose="02040503050406030204" pitchFamily="18" charset="0"/>
            </a:rPr>
            <a:t>Evaluation</a:t>
          </a:r>
          <a:endParaRPr lang="en-US" sz="1100" kern="1200" dirty="0"/>
        </a:p>
      </dsp:txBody>
      <dsp:txXfrm>
        <a:off x="946870" y="5527029"/>
        <a:ext cx="951754" cy="475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92DD3-848B-4C9B-A22D-1E1D946266AA}">
      <dsp:nvSpPr>
        <dsp:cNvPr id="0" name=""/>
        <dsp:cNvSpPr/>
      </dsp:nvSpPr>
      <dsp:spPr>
        <a:xfrm>
          <a:off x="2844800" y="1565261"/>
          <a:ext cx="1556809" cy="540380"/>
        </a:xfrm>
        <a:custGeom>
          <a:avLst/>
          <a:gdLst/>
          <a:ahLst/>
          <a:cxnLst/>
          <a:rect l="0" t="0" r="0" b="0"/>
          <a:pathLst>
            <a:path>
              <a:moveTo>
                <a:pt x="0" y="0"/>
              </a:moveTo>
              <a:lnTo>
                <a:pt x="0" y="270190"/>
              </a:lnTo>
              <a:lnTo>
                <a:pt x="1556809" y="270190"/>
              </a:lnTo>
              <a:lnTo>
                <a:pt x="1556809" y="54038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945106-7095-454B-AF81-1E8AC516F89B}">
      <dsp:nvSpPr>
        <dsp:cNvPr id="0" name=""/>
        <dsp:cNvSpPr/>
      </dsp:nvSpPr>
      <dsp:spPr>
        <a:xfrm>
          <a:off x="1287990" y="1565261"/>
          <a:ext cx="1556809" cy="540380"/>
        </a:xfrm>
        <a:custGeom>
          <a:avLst/>
          <a:gdLst/>
          <a:ahLst/>
          <a:cxnLst/>
          <a:rect l="0" t="0" r="0" b="0"/>
          <a:pathLst>
            <a:path>
              <a:moveTo>
                <a:pt x="1556809" y="0"/>
              </a:moveTo>
              <a:lnTo>
                <a:pt x="1556809" y="270190"/>
              </a:lnTo>
              <a:lnTo>
                <a:pt x="0" y="270190"/>
              </a:lnTo>
              <a:lnTo>
                <a:pt x="0" y="54038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5A45A2-3881-4F97-958C-0BEAA4021F88}">
      <dsp:nvSpPr>
        <dsp:cNvPr id="0" name=""/>
        <dsp:cNvSpPr/>
      </dsp:nvSpPr>
      <dsp:spPr>
        <a:xfrm>
          <a:off x="2201490" y="278642"/>
          <a:ext cx="1286619" cy="1286619"/>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FBCC71-34F6-4971-BCCF-053F7D8EBB9E}">
      <dsp:nvSpPr>
        <dsp:cNvPr id="0" name=""/>
        <dsp:cNvSpPr/>
      </dsp:nvSpPr>
      <dsp:spPr>
        <a:xfrm>
          <a:off x="2201490" y="278642"/>
          <a:ext cx="1286619" cy="1286619"/>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15AA7F-0CF9-4F24-9311-BAD8E7207E1D}">
      <dsp:nvSpPr>
        <dsp:cNvPr id="0" name=""/>
        <dsp:cNvSpPr/>
      </dsp:nvSpPr>
      <dsp:spPr>
        <a:xfrm>
          <a:off x="1558180" y="510234"/>
          <a:ext cx="2573238" cy="8234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Dataset</a:t>
          </a:r>
          <a:endParaRPr lang="en-US" sz="2800" kern="1200" dirty="0"/>
        </a:p>
      </dsp:txBody>
      <dsp:txXfrm>
        <a:off x="1558180" y="510234"/>
        <a:ext cx="2573238" cy="823436"/>
      </dsp:txXfrm>
    </dsp:sp>
    <dsp:sp modelId="{D8A97F34-904D-4992-8768-0EAA1DD7D2D8}">
      <dsp:nvSpPr>
        <dsp:cNvPr id="0" name=""/>
        <dsp:cNvSpPr/>
      </dsp:nvSpPr>
      <dsp:spPr>
        <a:xfrm>
          <a:off x="644681" y="2105642"/>
          <a:ext cx="1286619" cy="1286619"/>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B5EDDC-F04F-4ADF-B50C-8CC274483DA1}">
      <dsp:nvSpPr>
        <dsp:cNvPr id="0" name=""/>
        <dsp:cNvSpPr/>
      </dsp:nvSpPr>
      <dsp:spPr>
        <a:xfrm>
          <a:off x="644681" y="2105642"/>
          <a:ext cx="1286619" cy="1286619"/>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064411-B6E5-4767-8113-4CF3CAE5CFEF}">
      <dsp:nvSpPr>
        <dsp:cNvPr id="0" name=""/>
        <dsp:cNvSpPr/>
      </dsp:nvSpPr>
      <dsp:spPr>
        <a:xfrm>
          <a:off x="1371" y="2337233"/>
          <a:ext cx="2573238" cy="8234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Dynamic Analysis</a:t>
          </a:r>
          <a:endParaRPr lang="en-US" sz="2800" kern="1200" dirty="0"/>
        </a:p>
      </dsp:txBody>
      <dsp:txXfrm>
        <a:off x="1371" y="2337233"/>
        <a:ext cx="2573238" cy="823436"/>
      </dsp:txXfrm>
    </dsp:sp>
    <dsp:sp modelId="{2C545863-CA3C-4329-8453-1E8798EFB965}">
      <dsp:nvSpPr>
        <dsp:cNvPr id="0" name=""/>
        <dsp:cNvSpPr/>
      </dsp:nvSpPr>
      <dsp:spPr>
        <a:xfrm>
          <a:off x="3758299" y="2105642"/>
          <a:ext cx="1286619" cy="1286619"/>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010B2D-6AF5-4C57-9CAD-E676F87509E7}">
      <dsp:nvSpPr>
        <dsp:cNvPr id="0" name=""/>
        <dsp:cNvSpPr/>
      </dsp:nvSpPr>
      <dsp:spPr>
        <a:xfrm>
          <a:off x="3758299" y="2105642"/>
          <a:ext cx="1286619" cy="1286619"/>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29A138-56D9-4A14-B2D4-51D18BC31ED4}">
      <dsp:nvSpPr>
        <dsp:cNvPr id="0" name=""/>
        <dsp:cNvSpPr/>
      </dsp:nvSpPr>
      <dsp:spPr>
        <a:xfrm>
          <a:off x="3114990" y="2337233"/>
          <a:ext cx="2573238" cy="8234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Static Analysis</a:t>
          </a:r>
          <a:endParaRPr lang="en-US" sz="2800" kern="1200" dirty="0"/>
        </a:p>
      </dsp:txBody>
      <dsp:txXfrm>
        <a:off x="3114990" y="2337233"/>
        <a:ext cx="2573238" cy="823436"/>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C90FD-44E3-4A30-828A-9C6C3F3F74A4}" type="datetimeFigureOut">
              <a:rPr lang="en-US" smtClean="0"/>
              <a:t>12/14/2024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68A81-DE8E-4CF5-95C1-5F5A7D3CD894}" type="slidenum">
              <a:rPr lang="en-US" smtClean="0"/>
              <a:t>‹#›</a:t>
            </a:fld>
            <a:endParaRPr lang="en-US"/>
          </a:p>
        </p:txBody>
      </p:sp>
    </p:spTree>
    <p:extLst>
      <p:ext uri="{BB962C8B-B14F-4D97-AF65-F5344CB8AC3E}">
        <p14:creationId xmlns:p14="http://schemas.microsoft.com/office/powerpoint/2010/main" val="2576482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pPr>
              <a:lnSpc>
                <a:spcPct val="107000"/>
              </a:lnSpc>
              <a:spcAft>
                <a:spcPts val="846"/>
              </a:spcAft>
            </a:pPr>
            <a:r>
              <a:rPr lang="en-US" sz="2100" b="1">
                <a:latin typeface="Calibri" panose="020F0502020204030204" pitchFamily="34" charset="0"/>
                <a:ea typeface="Calibri" panose="020F0502020204030204" pitchFamily="34" charset="0"/>
                <a:cs typeface="Times New Roman" panose="02020603050405020304" pitchFamily="18" charset="0"/>
              </a:rPr>
              <a:t>Key Takeaway: </a:t>
            </a:r>
            <a:r>
              <a:rPr lang="en-US" sz="2100">
                <a:latin typeface="Calibri" panose="020F0502020204030204" pitchFamily="34" charset="0"/>
                <a:ea typeface="Calibri" panose="020F0502020204030204" pitchFamily="34" charset="0"/>
                <a:cs typeface="Times New Roman" panose="02020603050405020304" pitchFamily="18" charset="0"/>
              </a:rPr>
              <a:t>Human Operated Ransomware is likely to (painfully) drive the business case to address longstanding security hygiene and maintenance issues</a:t>
            </a:r>
          </a:p>
          <a:p>
            <a:pPr>
              <a:lnSpc>
                <a:spcPct val="107000"/>
              </a:lnSpc>
              <a:spcAft>
                <a:spcPts val="846"/>
              </a:spcAft>
            </a:pP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While ransomware existed in small pockets before, the business model didn’t take off at scale until the introduction of </a:t>
            </a:r>
            <a:r>
              <a:rPr lang="en-US" sz="2100" err="1">
                <a:latin typeface="Calibri" panose="020F0502020204030204" pitchFamily="34" charset="0"/>
                <a:ea typeface="Calibri" panose="020F0502020204030204" pitchFamily="34" charset="0"/>
                <a:cs typeface="Times New Roman" panose="02020603050405020304" pitchFamily="18" charset="0"/>
              </a:rPr>
              <a:t>cryptolocker</a:t>
            </a:r>
            <a:r>
              <a:rPr lang="en-US" sz="2100">
                <a:latin typeface="Calibri" panose="020F0502020204030204" pitchFamily="34" charset="0"/>
                <a:ea typeface="Calibri" panose="020F0502020204030204" pitchFamily="34" charset="0"/>
                <a:cs typeface="Times New Roman" panose="02020603050405020304" pitchFamily="18" charset="0"/>
              </a:rPr>
              <a:t> in 2013, which kicked off a surge in this opportunistic, single device way of monetizing cybercrime. </a:t>
            </a:r>
          </a:p>
          <a:p>
            <a:pPr>
              <a:lnSpc>
                <a:spcPct val="107000"/>
              </a:lnSpc>
              <a:spcAft>
                <a:spcPts val="846"/>
              </a:spcAft>
            </a:pPr>
            <a:endParaRPr lang="en-US" sz="2100" b="1">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b="1">
                <a:latin typeface="Calibri" panose="020F0502020204030204" pitchFamily="34" charset="0"/>
                <a:ea typeface="Calibri" panose="020F0502020204030204" pitchFamily="34" charset="0"/>
                <a:cs typeface="Times New Roman" panose="02020603050405020304" pitchFamily="18" charset="0"/>
              </a:rPr>
              <a:t>CLICK 1</a:t>
            </a: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The most recent phase in ransomware evolution can be traced to WannaCry and (Not)Petya that fused large scale compromise techniques with an encryption payload that demanded a ransom payment in exchange for the decryption key. </a:t>
            </a:r>
          </a:p>
          <a:p>
            <a:pPr>
              <a:lnSpc>
                <a:spcPct val="107000"/>
              </a:lnSpc>
              <a:spcAft>
                <a:spcPts val="846"/>
              </a:spcAft>
            </a:pP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This fusion inspired this new generation of human operated ransomware that started popping up around June 2019. This vastly expanded the ransomware business model into an enterprise scale operation blending targeted attack techniques and the extortion business model (threatening disclosure of data and/or encryption in exchange for payment)</a:t>
            </a:r>
          </a:p>
          <a:p>
            <a:pPr defTabSz="966612">
              <a:lnSpc>
                <a:spcPct val="107000"/>
              </a:lnSpc>
              <a:spcAft>
                <a:spcPts val="846"/>
              </a:spcAft>
              <a:defRPr/>
            </a:pPr>
            <a:endParaRPr lang="en-US" sz="2100" b="1">
              <a:latin typeface="Calibri" panose="020F0502020204030204" pitchFamily="34" charset="0"/>
              <a:ea typeface="Calibri" panose="020F0502020204030204" pitchFamily="34" charset="0"/>
              <a:cs typeface="Times New Roman" panose="02020603050405020304" pitchFamily="18" charset="0"/>
            </a:endParaRPr>
          </a:p>
          <a:p>
            <a:pPr defTabSz="966612">
              <a:lnSpc>
                <a:spcPct val="107000"/>
              </a:lnSpc>
              <a:spcAft>
                <a:spcPts val="846"/>
              </a:spcAft>
              <a:defRPr/>
            </a:pPr>
            <a:r>
              <a:rPr lang="en-US" sz="2100" b="1">
                <a:latin typeface="Calibri" panose="020F0502020204030204" pitchFamily="34" charset="0"/>
                <a:ea typeface="Calibri" panose="020F0502020204030204" pitchFamily="34" charset="0"/>
                <a:cs typeface="Times New Roman" panose="02020603050405020304" pitchFamily="18" charset="0"/>
              </a:rPr>
              <a:t>Note: </a:t>
            </a:r>
            <a:r>
              <a:rPr lang="en-US" sz="2100">
                <a:latin typeface="Calibri" panose="020F0502020204030204" pitchFamily="34" charset="0"/>
                <a:ea typeface="Calibri" panose="020F0502020204030204" pitchFamily="34" charset="0"/>
                <a:cs typeface="Times New Roman" panose="02020603050405020304" pitchFamily="18" charset="0"/>
              </a:rPr>
              <a:t>While (Not)Petya was likely using ransomware as a smokescreen to hide a destructive intent, it nonetheless planted the seed of an idea that grew into the current business model</a:t>
            </a:r>
          </a:p>
          <a:p>
            <a:pPr>
              <a:lnSpc>
                <a:spcPct val="107000"/>
              </a:lnSpc>
              <a:spcAft>
                <a:spcPts val="846"/>
              </a:spcAft>
            </a:pP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Regardless of type of attack, we always strongly discourage paying the ransom as this marks you as a paying victim, funds/incents future attacks, and may expose your organization to liability risk in some organizations. </a:t>
            </a:r>
          </a:p>
        </p:txBody>
      </p:sp>
    </p:spTree>
    <p:extLst>
      <p:ext uri="{BB962C8B-B14F-4D97-AF65-F5344CB8AC3E}">
        <p14:creationId xmlns:p14="http://schemas.microsoft.com/office/powerpoint/2010/main" val="373772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00" b="1" dirty="0">
                <a:latin typeface="Calibri" panose="020F0502020204030204" pitchFamily="34" charset="0"/>
                <a:ea typeface="Calibri" panose="020F0502020204030204" pitchFamily="34" charset="0"/>
                <a:cs typeface="Times New Roman" panose="02020603050405020304" pitchFamily="18" charset="0"/>
              </a:rPr>
              <a:t>Key takeaway: </a:t>
            </a:r>
            <a:r>
              <a:rPr lang="en-US" sz="1900" dirty="0">
                <a:latin typeface="Calibri" panose="020F0502020204030204" pitchFamily="34" charset="0"/>
                <a:ea typeface="Calibri" panose="020F0502020204030204" pitchFamily="34" charset="0"/>
                <a:cs typeface="Times New Roman" panose="02020603050405020304" pitchFamily="18" charset="0"/>
              </a:rPr>
              <a:t>This attack technique will likely grow in volume and business impact until something significant changes in the industry</a:t>
            </a:r>
            <a:endParaRPr lang="en-US" sz="1900" dirty="0">
              <a:latin typeface="Calibri" panose="020F0502020204030204" pitchFamily="34" charset="0"/>
              <a:ea typeface="Calibri" panose="020F0502020204030204" pitchFamily="34" charset="0"/>
            </a:endParaRPr>
          </a:p>
          <a:p>
            <a:r>
              <a:rPr lang="en-US" sz="1900" dirty="0">
                <a:latin typeface="Calibri" panose="020F0502020204030204" pitchFamily="34" charset="0"/>
                <a:ea typeface="Calibri" panose="020F0502020204030204" pitchFamily="34" charset="0"/>
                <a:cs typeface="Times New Roman" panose="02020603050405020304" pitchFamily="18" charset="0"/>
              </a:rPr>
              <a:t> </a:t>
            </a:r>
            <a:endParaRPr lang="en-US" sz="1900" dirty="0">
              <a:latin typeface="Calibri" panose="020F0502020204030204" pitchFamily="34" charset="0"/>
              <a:ea typeface="Calibri" panose="020F0502020204030204" pitchFamily="34" charset="0"/>
            </a:endParaRPr>
          </a:p>
          <a:p>
            <a:r>
              <a:rPr lang="en-US" sz="1900" dirty="0">
                <a:latin typeface="Calibri" panose="020F0502020204030204" pitchFamily="34" charset="0"/>
                <a:ea typeface="Calibri" panose="020F0502020204030204" pitchFamily="34" charset="0"/>
                <a:cs typeface="Times New Roman" panose="02020603050405020304" pitchFamily="18" charset="0"/>
              </a:rPr>
              <a:t>Much like COVID-19 shifted longstanding industry perceptions on BYOD and remote work, human operated ransomware will likely trigger fundamental shifts in the cybersecurity industry</a:t>
            </a:r>
            <a:endParaRPr lang="en-US" sz="1900" dirty="0">
              <a:latin typeface="Calibri" panose="020F0502020204030204" pitchFamily="34" charset="0"/>
              <a:ea typeface="Calibri" panose="020F0502020204030204" pitchFamily="34" charset="0"/>
            </a:endParaRPr>
          </a:p>
          <a:p>
            <a:r>
              <a:rPr lang="en-US" sz="1900" dirty="0">
                <a:latin typeface="Calibri" panose="020F0502020204030204" pitchFamily="34" charset="0"/>
                <a:ea typeface="Calibri" panose="020F0502020204030204" pitchFamily="34" charset="0"/>
                <a:cs typeface="Times New Roman" panose="02020603050405020304" pitchFamily="18" charset="0"/>
              </a:rPr>
              <a:t>Organizations face the very real prospect of performing mass restores of system and data to get business operations back up, particularly if they believe that</a:t>
            </a:r>
            <a:endParaRPr lang="en-US" sz="1900" dirty="0">
              <a:latin typeface="Calibri" panose="020F0502020204030204" pitchFamily="34" charset="0"/>
              <a:ea typeface="Calibri" panose="020F0502020204030204" pitchFamily="34" charset="0"/>
            </a:endParaRPr>
          </a:p>
          <a:p>
            <a:pPr marL="362480" indent="-362480">
              <a:buFont typeface="Arial" panose="020B0604020202020204" pitchFamily="34" charset="0"/>
              <a:buChar char="•"/>
              <a:tabLst>
                <a:tab pos="483306" algn="l"/>
              </a:tabLst>
            </a:pPr>
            <a:r>
              <a:rPr lang="en-US" sz="1900" dirty="0">
                <a:latin typeface="Calibri" panose="020F0502020204030204" pitchFamily="34" charset="0"/>
                <a:ea typeface="Calibri" panose="020F0502020204030204" pitchFamily="34" charset="0"/>
                <a:cs typeface="Times New Roman" panose="02020603050405020304" pitchFamily="18" charset="0"/>
              </a:rPr>
              <a:t>They won't get hit with this kind of attack</a:t>
            </a:r>
          </a:p>
          <a:p>
            <a:pPr marL="362480" indent="-362480">
              <a:buFont typeface="Arial" panose="020B0604020202020204" pitchFamily="34" charset="0"/>
              <a:buChar char="•"/>
              <a:tabLst>
                <a:tab pos="483306" algn="l"/>
              </a:tabLst>
            </a:pPr>
            <a:r>
              <a:rPr lang="en-US" sz="1900" dirty="0">
                <a:latin typeface="Calibri" panose="020F0502020204030204" pitchFamily="34" charset="0"/>
                <a:ea typeface="Calibri" panose="020F0502020204030204" pitchFamily="34" charset="0"/>
                <a:cs typeface="Times New Roman" panose="02020603050405020304" pitchFamily="18" charset="0"/>
              </a:rPr>
              <a:t>Attackers won’t find unpatched VPNs and operating systems, so maintenance can be deferred again</a:t>
            </a:r>
          </a:p>
          <a:p>
            <a:pPr marL="362480" indent="-362480">
              <a:buFont typeface="Arial" panose="020B0604020202020204" pitchFamily="34" charset="0"/>
              <a:buChar char="•"/>
              <a:tabLst>
                <a:tab pos="483306" algn="l"/>
              </a:tabLst>
            </a:pPr>
            <a:r>
              <a:rPr lang="en-US" sz="1900" dirty="0">
                <a:latin typeface="Calibri" panose="020F0502020204030204" pitchFamily="34" charset="0"/>
                <a:ea typeface="Calibri" panose="020F0502020204030204" pitchFamily="34" charset="0"/>
                <a:cs typeface="Times New Roman" panose="02020603050405020304" pitchFamily="18" charset="0"/>
              </a:rPr>
              <a:t>A password is good enough for admins, so MFA can be deferred </a:t>
            </a:r>
          </a:p>
          <a:p>
            <a:pPr marL="362480" indent="-362480">
              <a:buFont typeface="Arial" panose="020B0604020202020204" pitchFamily="34" charset="0"/>
              <a:buChar char="•"/>
              <a:tabLst>
                <a:tab pos="483306" algn="l"/>
              </a:tabLst>
            </a:pPr>
            <a:r>
              <a:rPr lang="en-US" sz="1900" dirty="0">
                <a:latin typeface="Calibri" panose="020F0502020204030204" pitchFamily="34" charset="0"/>
                <a:ea typeface="Calibri" panose="020F0502020204030204" pitchFamily="34" charset="0"/>
                <a:cs typeface="Times New Roman" panose="02020603050405020304" pitchFamily="18" charset="0"/>
              </a:rPr>
              <a:t>A BC/DR for the worst-case scenario isn't critical, so the difficult business leadership conversations can be deferred</a:t>
            </a:r>
          </a:p>
          <a:p>
            <a:pPr marL="362480" indent="-362480">
              <a:buFont typeface="Arial" panose="020B0604020202020204" pitchFamily="34" charset="0"/>
              <a:buChar char="•"/>
              <a:tabLst>
                <a:tab pos="483306" algn="l"/>
              </a:tabLst>
            </a:pPr>
            <a:r>
              <a:rPr lang="en-US" sz="1900" dirty="0">
                <a:latin typeface="Calibri" panose="020F0502020204030204" pitchFamily="34" charset="0"/>
                <a:ea typeface="Calibri" panose="020F0502020204030204" pitchFamily="34" charset="0"/>
                <a:cs typeface="Times New Roman" panose="02020603050405020304" pitchFamily="18" charset="0"/>
              </a:rPr>
              <a:t>The SOC can manually write every alert and respond using only a SIEM and a firewall block, so modernization with high-quality XDR detections and SOAR can be deferred</a:t>
            </a:r>
          </a:p>
          <a:p>
            <a:r>
              <a:rPr lang="en-US" sz="1900" b="1" i="1" dirty="0">
                <a:latin typeface="Calibri" panose="020F0502020204030204" pitchFamily="34" charset="0"/>
                <a:ea typeface="Calibri" panose="020F0502020204030204" pitchFamily="34" charset="0"/>
                <a:cs typeface="Times New Roman" panose="02020603050405020304" pitchFamily="18" charset="0"/>
              </a:rPr>
              <a:t> </a:t>
            </a:r>
            <a:endParaRPr lang="en-US" sz="1900" dirty="0">
              <a:latin typeface="Calibri" panose="020F0502020204030204" pitchFamily="34" charset="0"/>
              <a:ea typeface="Calibri" panose="020F0502020204030204" pitchFamily="34" charset="0"/>
            </a:endParaRPr>
          </a:p>
          <a:p>
            <a:r>
              <a:rPr lang="en-US" sz="1900" b="1" i="1" dirty="0">
                <a:latin typeface="Calibri" panose="020F0502020204030204" pitchFamily="34" charset="0"/>
                <a:ea typeface="Calibri" panose="020F0502020204030204" pitchFamily="34" charset="0"/>
                <a:cs typeface="Times New Roman" panose="02020603050405020304" pitchFamily="18" charset="0"/>
              </a:rPr>
              <a:t>CLICK 1 - What’s different?</a:t>
            </a:r>
            <a:endParaRPr lang="en-US" sz="1900" dirty="0">
              <a:latin typeface="Calibri" panose="020F0502020204030204" pitchFamily="34" charset="0"/>
              <a:ea typeface="Calibri" panose="020F0502020204030204" pitchFamily="34" charset="0"/>
            </a:endParaRPr>
          </a:p>
          <a:p>
            <a:r>
              <a:rPr lang="en-US" sz="1900" b="1" dirty="0">
                <a:latin typeface="Calibri" panose="020F0502020204030204" pitchFamily="34" charset="0"/>
                <a:ea typeface="Calibri" panose="020F0502020204030204" pitchFamily="34" charset="0"/>
                <a:cs typeface="Times New Roman" panose="02020603050405020304" pitchFamily="18" charset="0"/>
              </a:rPr>
              <a:t>High Business Impact - </a:t>
            </a:r>
            <a:r>
              <a:rPr lang="en-US" sz="1900" dirty="0">
                <a:latin typeface="Calibri" panose="020F0502020204030204" pitchFamily="34" charset="0"/>
                <a:ea typeface="Calibri" panose="020F0502020204030204" pitchFamily="34" charset="0"/>
                <a:cs typeface="Times New Roman" panose="02020603050405020304" pitchFamily="18" charset="0"/>
              </a:rPr>
              <a:t>Previous attacker models exploited weaknesses in organizations security, but generally had limited business immediate impact or could be managed with limited security improvements:</a:t>
            </a:r>
            <a:endParaRPr lang="en-US" sz="1900" dirty="0">
              <a:latin typeface="Calibri" panose="020F0502020204030204" pitchFamily="34" charset="0"/>
              <a:ea typeface="Calibri" panose="020F0502020204030204" pitchFamily="34" charset="0"/>
            </a:endParaRPr>
          </a:p>
          <a:p>
            <a:pPr marL="362480" indent="-362480">
              <a:buFont typeface="Arial" panose="020B0604020202020204" pitchFamily="34" charset="0"/>
              <a:buChar char="•"/>
              <a:tabLst>
                <a:tab pos="483306" algn="l"/>
              </a:tabLst>
            </a:pPr>
            <a:r>
              <a:rPr lang="en-US" sz="1900" b="1" dirty="0">
                <a:latin typeface="Calibri" panose="020F0502020204030204" pitchFamily="34" charset="0"/>
                <a:ea typeface="Calibri" panose="020F0502020204030204" pitchFamily="34" charset="0"/>
                <a:cs typeface="Times New Roman" panose="02020603050405020304" pitchFamily="18" charset="0"/>
              </a:rPr>
              <a:t>Commodity attacks</a:t>
            </a:r>
            <a:r>
              <a:rPr lang="en-US" sz="1900" dirty="0">
                <a:latin typeface="Calibri" panose="020F0502020204030204" pitchFamily="34" charset="0"/>
                <a:ea typeface="Calibri" panose="020F0502020204030204" pitchFamily="34" charset="0"/>
                <a:cs typeface="Times New Roman" panose="02020603050405020304" pitchFamily="18" charset="0"/>
              </a:rPr>
              <a:t>– minor business impact that could be managed through marginally better hygiene, existing security tools, and investment into security operations</a:t>
            </a:r>
          </a:p>
          <a:p>
            <a:pPr marL="362480" indent="-362480">
              <a:buFont typeface="Arial" panose="020B0604020202020204" pitchFamily="34" charset="0"/>
              <a:buChar char="•"/>
              <a:tabLst>
                <a:tab pos="483306" algn="l"/>
              </a:tabLst>
            </a:pPr>
            <a:r>
              <a:rPr lang="en-US" sz="1900" b="1" dirty="0">
                <a:latin typeface="Calibri" panose="020F0502020204030204" pitchFamily="34" charset="0"/>
                <a:ea typeface="Calibri" panose="020F0502020204030204" pitchFamily="34" charset="0"/>
                <a:cs typeface="Times New Roman" panose="02020603050405020304" pitchFamily="18" charset="0"/>
              </a:rPr>
              <a:t>Targeted data theft </a:t>
            </a:r>
            <a:r>
              <a:rPr lang="en-US" sz="1900" dirty="0">
                <a:latin typeface="Calibri" panose="020F0502020204030204" pitchFamily="34" charset="0"/>
                <a:ea typeface="Calibri" panose="020F0502020204030204" pitchFamily="34" charset="0"/>
                <a:cs typeface="Times New Roman" panose="02020603050405020304" pitchFamily="18" charset="0"/>
              </a:rPr>
              <a:t>– leveraged similar techniques, but often had longer term or indirect impacts on the business (e.g. stronger competitor products) that weren’t immediately stopping business operations. Mitigation with improved security operations can help bring this risk down (but not eliminate). </a:t>
            </a:r>
          </a:p>
          <a:p>
            <a:pPr marL="362480" indent="-362480">
              <a:buFont typeface="Arial" panose="020B0604020202020204" pitchFamily="34" charset="0"/>
              <a:buChar char="•"/>
              <a:tabLst>
                <a:tab pos="483306" algn="l"/>
              </a:tabLst>
            </a:pPr>
            <a:r>
              <a:rPr lang="en-US" sz="1900" b="1" dirty="0">
                <a:latin typeface="Calibri" panose="020F0502020204030204" pitchFamily="34" charset="0"/>
                <a:ea typeface="Calibri" panose="020F0502020204030204" pitchFamily="34" charset="0"/>
                <a:cs typeface="Times New Roman" panose="02020603050405020304" pitchFamily="18" charset="0"/>
              </a:rPr>
              <a:t>Commodity ransomware </a:t>
            </a:r>
            <a:r>
              <a:rPr lang="en-US" sz="1900" dirty="0">
                <a:latin typeface="Calibri" panose="020F0502020204030204" pitchFamily="34" charset="0"/>
                <a:ea typeface="Calibri" panose="020F0502020204030204" pitchFamily="34" charset="0"/>
                <a:cs typeface="Times New Roman" panose="02020603050405020304" pitchFamily="18" charset="0"/>
              </a:rPr>
              <a:t>– actively disrupted access to data and systems using extortion techniques, but was limited to exploited this, </a:t>
            </a:r>
          </a:p>
          <a:p>
            <a:r>
              <a:rPr lang="en-US" sz="1900" b="1" i="1" dirty="0">
                <a:latin typeface="Calibri" panose="020F0502020204030204" pitchFamily="34" charset="0"/>
                <a:ea typeface="Calibri" panose="020F0502020204030204" pitchFamily="34" charset="0"/>
                <a:cs typeface="Times New Roman" panose="02020603050405020304" pitchFamily="18" charset="0"/>
              </a:rPr>
              <a:t> </a:t>
            </a:r>
            <a:endParaRPr lang="en-US" sz="1900" dirty="0">
              <a:latin typeface="Calibri" panose="020F0502020204030204" pitchFamily="34" charset="0"/>
              <a:ea typeface="Calibri" panose="020F0502020204030204" pitchFamily="34" charset="0"/>
            </a:endParaRPr>
          </a:p>
          <a:p>
            <a:r>
              <a:rPr lang="en-US" sz="1900" b="1" i="1" dirty="0">
                <a:latin typeface="Calibri" panose="020F0502020204030204" pitchFamily="34" charset="0"/>
                <a:ea typeface="Calibri" panose="020F0502020204030204" pitchFamily="34" charset="0"/>
                <a:cs typeface="Times New Roman" panose="02020603050405020304" pitchFamily="18" charset="0"/>
              </a:rPr>
              <a:t>CLICK 2 - Extortion</a:t>
            </a:r>
            <a:endParaRPr lang="en-US" sz="1900" dirty="0">
              <a:latin typeface="Calibri" panose="020F0502020204030204" pitchFamily="34" charset="0"/>
              <a:ea typeface="Calibri" panose="020F0502020204030204" pitchFamily="34" charset="0"/>
            </a:endParaRPr>
          </a:p>
          <a:p>
            <a:r>
              <a:rPr lang="en-US" sz="1900" dirty="0">
                <a:latin typeface="Calibri" panose="020F0502020204030204" pitchFamily="34" charset="0"/>
                <a:ea typeface="Calibri" panose="020F0502020204030204" pitchFamily="34" charset="0"/>
                <a:cs typeface="Times New Roman" panose="02020603050405020304" pitchFamily="18" charset="0"/>
              </a:rPr>
              <a:t>Human operated ransomware builds on all of these to grow the extortion payments to be much larger. </a:t>
            </a:r>
            <a:endParaRPr lang="en-US" sz="1900" dirty="0">
              <a:latin typeface="Calibri" panose="020F0502020204030204" pitchFamily="34" charset="0"/>
              <a:ea typeface="Calibri" panose="020F0502020204030204" pitchFamily="34" charset="0"/>
            </a:endParaRPr>
          </a:p>
          <a:p>
            <a:r>
              <a:rPr lang="en-US" sz="1900" dirty="0">
                <a:latin typeface="Calibri" panose="020F0502020204030204" pitchFamily="34" charset="0"/>
                <a:ea typeface="Calibri" panose="020F0502020204030204" pitchFamily="34" charset="0"/>
                <a:cs typeface="Times New Roman" panose="02020603050405020304" pitchFamily="18" charset="0"/>
              </a:rPr>
              <a:t>For extortion to work, the attackers must have control over something the victim will be willing to pay to get back, in this case the ability to operate their business. Human operated ransomware combines two existing techniques into a highly damaging combination:</a:t>
            </a:r>
            <a:endParaRPr lang="en-US" sz="1900" dirty="0">
              <a:latin typeface="Calibri" panose="020F0502020204030204" pitchFamily="34" charset="0"/>
              <a:ea typeface="Calibri" panose="020F0502020204030204" pitchFamily="34" charset="0"/>
            </a:endParaRPr>
          </a:p>
          <a:p>
            <a:pPr marL="362480" indent="-362480">
              <a:buFont typeface="Arial" panose="020B0604020202020204" pitchFamily="34" charset="0"/>
              <a:buChar char="•"/>
              <a:tabLst>
                <a:tab pos="483306" algn="l"/>
              </a:tabLst>
            </a:pPr>
            <a:r>
              <a:rPr lang="en-US" sz="1900" b="1" dirty="0">
                <a:latin typeface="Calibri" panose="020F0502020204030204" pitchFamily="34" charset="0"/>
                <a:ea typeface="Calibri" panose="020F0502020204030204" pitchFamily="34" charset="0"/>
                <a:cs typeface="Times New Roman" panose="02020603050405020304" pitchFamily="18" charset="0"/>
              </a:rPr>
              <a:t>Gain enterprise control with credential theft </a:t>
            </a:r>
            <a:r>
              <a:rPr lang="en-US" sz="1900" dirty="0">
                <a:latin typeface="Calibri" panose="020F0502020204030204" pitchFamily="34" charset="0"/>
                <a:ea typeface="Calibri" panose="020F0502020204030204" pitchFamily="34" charset="0"/>
                <a:cs typeface="Times New Roman" panose="02020603050405020304" pitchFamily="18" charset="0"/>
              </a:rPr>
              <a:t>– pioneered in targeted data theft attacks</a:t>
            </a:r>
          </a:p>
          <a:p>
            <a:pPr marL="362480" indent="-362480">
              <a:buFont typeface="Arial" panose="020B0604020202020204" pitchFamily="34" charset="0"/>
              <a:buChar char="•"/>
              <a:tabLst>
                <a:tab pos="483306" algn="l"/>
              </a:tabLst>
            </a:pPr>
            <a:r>
              <a:rPr lang="en-US" sz="1900" b="1" dirty="0">
                <a:latin typeface="Calibri" panose="020F0502020204030204" pitchFamily="34" charset="0"/>
                <a:ea typeface="Calibri" panose="020F0502020204030204" pitchFamily="34" charset="0"/>
                <a:cs typeface="Times New Roman" panose="02020603050405020304" pitchFamily="18" charset="0"/>
              </a:rPr>
              <a:t>Deny access to data </a:t>
            </a:r>
            <a:r>
              <a:rPr lang="en-US" sz="1900" dirty="0">
                <a:latin typeface="Calibri" panose="020F0502020204030204" pitchFamily="34" charset="0"/>
                <a:ea typeface="Calibri" panose="020F0502020204030204" pitchFamily="34" charset="0"/>
                <a:cs typeface="Times New Roman" panose="02020603050405020304" pitchFamily="18" charset="0"/>
              </a:rPr>
              <a:t>– established with commodity ransomware</a:t>
            </a:r>
          </a:p>
          <a:p>
            <a:r>
              <a:rPr lang="en-US" sz="1900" dirty="0">
                <a:latin typeface="Calibri" panose="020F0502020204030204" pitchFamily="34" charset="0"/>
                <a:ea typeface="Calibri" panose="020F0502020204030204" pitchFamily="34" charset="0"/>
                <a:cs typeface="Times New Roman" panose="02020603050405020304" pitchFamily="18" charset="0"/>
              </a:rPr>
              <a:t>This frequently allows attack operators to stop all business operations until payment is rendered (and sometimes not even then). We don’t recommend that organizations pay ransom. </a:t>
            </a:r>
            <a:endParaRPr lang="en-US" sz="1900" dirty="0">
              <a:latin typeface="Calibri" panose="020F0502020204030204" pitchFamily="34" charset="0"/>
              <a:ea typeface="Calibri" panose="020F0502020204030204" pitchFamily="34" charset="0"/>
            </a:endParaRPr>
          </a:p>
          <a:p>
            <a:r>
              <a:rPr lang="en-US" sz="1900" b="1" i="1" dirty="0">
                <a:latin typeface="Calibri" panose="020F0502020204030204" pitchFamily="34" charset="0"/>
                <a:ea typeface="Calibri" panose="020F0502020204030204" pitchFamily="34" charset="0"/>
                <a:cs typeface="Times New Roman" panose="02020603050405020304" pitchFamily="18" charset="0"/>
              </a:rPr>
              <a:t> </a:t>
            </a:r>
            <a:endParaRPr lang="en-US" sz="1900" dirty="0">
              <a:latin typeface="Calibri" panose="020F0502020204030204" pitchFamily="34" charset="0"/>
              <a:ea typeface="Calibri" panose="020F0502020204030204" pitchFamily="34" charset="0"/>
            </a:endParaRPr>
          </a:p>
          <a:p>
            <a:r>
              <a:rPr lang="en-US" sz="1900" b="1" i="1" dirty="0">
                <a:latin typeface="Calibri" panose="020F0502020204030204" pitchFamily="34" charset="0"/>
                <a:ea typeface="Calibri" panose="020F0502020204030204" pitchFamily="34" charset="0"/>
                <a:cs typeface="Times New Roman" panose="02020603050405020304" pitchFamily="18" charset="0"/>
              </a:rPr>
              <a:t>CLICK 3 – Profitable for Attackers</a:t>
            </a:r>
            <a:endParaRPr lang="en-US" sz="1900" dirty="0">
              <a:latin typeface="Calibri" panose="020F0502020204030204" pitchFamily="34" charset="0"/>
              <a:ea typeface="Calibri" panose="020F0502020204030204" pitchFamily="34" charset="0"/>
            </a:endParaRPr>
          </a:p>
          <a:p>
            <a:r>
              <a:rPr lang="en-US" sz="1900" dirty="0">
                <a:latin typeface="Calibri" panose="020F0502020204030204" pitchFamily="34" charset="0"/>
                <a:ea typeface="Calibri" panose="020F0502020204030204" pitchFamily="34" charset="0"/>
                <a:cs typeface="Times New Roman" panose="02020603050405020304" pitchFamily="18" charset="0"/>
              </a:rPr>
              <a:t>As you may imagine, this is a profitable, though immoral, endeavor for the attackers. The profits from past attacks fuel confidents in future attack profits and the funding required to conduct them, creating the ingredients for a significant growth trajectory of these attacks. </a:t>
            </a:r>
          </a:p>
          <a:p>
            <a:r>
              <a:rPr lang="en-US" sz="1900" dirty="0">
                <a:latin typeface="Calibri" panose="020F0502020204030204" pitchFamily="34" charset="0"/>
                <a:ea typeface="Calibri" panose="020F0502020204030204" pitchFamily="34" charset="0"/>
                <a:cs typeface="Times New Roman" panose="02020603050405020304" pitchFamily="18" charset="0"/>
              </a:rPr>
              <a:t>We actively discourage paying the ransomware. While we understand that desperate measures are sometimes attractive, there is no guarantee that the payment will result in a decryption key, in a key that decrypts </a:t>
            </a:r>
            <a:r>
              <a:rPr lang="en-US" sz="1900" b="1" i="1" dirty="0">
                <a:latin typeface="Calibri" panose="020F0502020204030204" pitchFamily="34" charset="0"/>
                <a:ea typeface="Calibri" panose="020F0502020204030204" pitchFamily="34" charset="0"/>
                <a:cs typeface="Times New Roman" panose="02020603050405020304" pitchFamily="18" charset="0"/>
              </a:rPr>
              <a:t>all </a:t>
            </a:r>
            <a:r>
              <a:rPr lang="en-US" sz="1900" dirty="0">
                <a:latin typeface="Calibri" panose="020F0502020204030204" pitchFamily="34" charset="0"/>
                <a:ea typeface="Calibri" panose="020F0502020204030204" pitchFamily="34" charset="0"/>
                <a:cs typeface="Times New Roman" panose="02020603050405020304" pitchFamily="18" charset="0"/>
              </a:rPr>
              <a:t>data/systems (vs. a fraction of them), or even that the attackers won’t sell data on the dark markets anyway. Additionally, paying groups may put the organization at risk of </a:t>
            </a:r>
          </a:p>
          <a:p>
            <a:endParaRPr lang="en-US" sz="1900" dirty="0">
              <a:latin typeface="Calibri" panose="020F0502020204030204" pitchFamily="34" charset="0"/>
              <a:ea typeface="Calibri" panose="020F0502020204030204" pitchFamily="34" charset="0"/>
            </a:endParaRPr>
          </a:p>
          <a:p>
            <a:r>
              <a:rPr lang="en-US" sz="1900" b="1" i="1" dirty="0">
                <a:latin typeface="Calibri" panose="020F0502020204030204" pitchFamily="34" charset="0"/>
                <a:ea typeface="Calibri" panose="020F0502020204030204" pitchFamily="34" charset="0"/>
                <a:cs typeface="Times New Roman" panose="02020603050405020304" pitchFamily="18" charset="0"/>
              </a:rPr>
              <a:t> </a:t>
            </a:r>
            <a:endParaRPr lang="en-US" sz="1900" dirty="0">
              <a:latin typeface="Calibri" panose="020F0502020204030204" pitchFamily="34" charset="0"/>
              <a:ea typeface="Calibri" panose="020F0502020204030204" pitchFamily="34" charset="0"/>
            </a:endParaRPr>
          </a:p>
          <a:p>
            <a:r>
              <a:rPr lang="en-US" sz="1900" b="1" i="1" dirty="0">
                <a:latin typeface="Calibri" panose="020F0502020204030204" pitchFamily="34" charset="0"/>
                <a:ea typeface="Calibri" panose="020F0502020204030204" pitchFamily="34" charset="0"/>
                <a:cs typeface="Times New Roman" panose="02020603050405020304" pitchFamily="18" charset="0"/>
              </a:rPr>
              <a:t>CLICK 4 – Room to grow</a:t>
            </a:r>
            <a:endParaRPr lang="en-US" sz="1900" dirty="0">
              <a:latin typeface="Calibri" panose="020F0502020204030204" pitchFamily="34" charset="0"/>
              <a:ea typeface="Calibri" panose="020F0502020204030204" pitchFamily="34" charset="0"/>
            </a:endParaRPr>
          </a:p>
          <a:p>
            <a:r>
              <a:rPr lang="en-US" sz="1900" dirty="0">
                <a:latin typeface="Calibri" panose="020F0502020204030204" pitchFamily="34" charset="0"/>
                <a:ea typeface="Calibri" panose="020F0502020204030204" pitchFamily="34" charset="0"/>
                <a:cs typeface="Times New Roman" panose="02020603050405020304" pitchFamily="18" charset="0"/>
              </a:rPr>
              <a:t>Additionally, there is a lot of room for these attacks to grow because of the way enterprises have balanced operational and security requirements over the past decades. </a:t>
            </a:r>
            <a:endParaRPr lang="en-US" sz="1900" dirty="0">
              <a:latin typeface="Calibri" panose="020F0502020204030204" pitchFamily="34" charset="0"/>
              <a:ea typeface="Calibri" panose="020F0502020204030204" pitchFamily="34" charset="0"/>
            </a:endParaRPr>
          </a:p>
          <a:p>
            <a:r>
              <a:rPr lang="en-US" sz="1900" dirty="0">
                <a:latin typeface="Calibri" panose="020F0502020204030204" pitchFamily="34" charset="0"/>
                <a:ea typeface="Calibri" panose="020F0502020204030204" pitchFamily="34" charset="0"/>
                <a:cs typeface="Times New Roman" panose="02020603050405020304" pitchFamily="18" charset="0"/>
              </a:rPr>
              <a:t>Most enterprises organizations have consistently chosen to prioritize business functionality and operational speed over security considerations. While this made businesses more efficient because security threats were limited to an acceptable level, these choices also accumulated a massive backlog of technical debt in the form of security hygiene issues that attackers could potentially exploit.</a:t>
            </a:r>
            <a:endParaRPr lang="en-US" sz="1900" dirty="0">
              <a:latin typeface="Calibri" panose="020F0502020204030204" pitchFamily="34" charset="0"/>
              <a:ea typeface="Calibri" panose="020F0502020204030204" pitchFamily="34" charset="0"/>
            </a:endParaRPr>
          </a:p>
          <a:p>
            <a:r>
              <a:rPr lang="en-US" sz="1900" dirty="0">
                <a:latin typeface="Calibri" panose="020F0502020204030204" pitchFamily="34" charset="0"/>
                <a:ea typeface="Calibri" panose="020F0502020204030204" pitchFamily="34" charset="0"/>
                <a:cs typeface="Times New Roman" panose="02020603050405020304" pitchFamily="18" charset="0"/>
              </a:rPr>
              <a:t>While these maintenance hygiene issues were silent and invisible for a long time (even when exploited to for intellectual property theft by advanced attackers), </a:t>
            </a:r>
            <a:r>
              <a:rPr lang="en-US" sz="1900" b="1" i="1" dirty="0">
                <a:latin typeface="Calibri" panose="020F0502020204030204" pitchFamily="34" charset="0"/>
                <a:ea typeface="Calibri" panose="020F0502020204030204" pitchFamily="34" charset="0"/>
                <a:cs typeface="Times New Roman" panose="02020603050405020304" pitchFamily="18" charset="0"/>
              </a:rPr>
              <a:t>these issues will not stay silent and invisible </a:t>
            </a:r>
            <a:r>
              <a:rPr lang="en-US" sz="1900" dirty="0">
                <a:latin typeface="Calibri" panose="020F0502020204030204" pitchFamily="34" charset="0"/>
                <a:ea typeface="Calibri" panose="020F0502020204030204" pitchFamily="34" charset="0"/>
                <a:cs typeface="Times New Roman" panose="02020603050405020304" pitchFamily="18" charset="0"/>
              </a:rPr>
              <a:t>any longer. </a:t>
            </a:r>
            <a:endParaRPr lang="en-US" sz="1900" dirty="0">
              <a:latin typeface="Calibri" panose="020F0502020204030204" pitchFamily="34" charset="0"/>
              <a:ea typeface="Calibri" panose="020F0502020204030204" pitchFamily="34" charset="0"/>
            </a:endParaRPr>
          </a:p>
          <a:p>
            <a:r>
              <a:rPr lang="en-US" sz="1900" b="1" dirty="0">
                <a:latin typeface="Calibri" panose="020F0502020204030204" pitchFamily="34" charset="0"/>
                <a:ea typeface="Calibri" panose="020F0502020204030204" pitchFamily="34" charset="0"/>
                <a:cs typeface="Times New Roman" panose="02020603050405020304" pitchFamily="18" charset="0"/>
              </a:rPr>
              <a:t> </a:t>
            </a:r>
            <a:endParaRPr lang="en-US" sz="1900" dirty="0">
              <a:latin typeface="Calibri" panose="020F0502020204030204" pitchFamily="34" charset="0"/>
              <a:ea typeface="Calibri" panose="020F0502020204030204" pitchFamily="34" charset="0"/>
            </a:endParaRPr>
          </a:p>
          <a:p>
            <a:r>
              <a:rPr lang="en-US" sz="1900" b="1" dirty="0">
                <a:latin typeface="Calibri" panose="020F0502020204030204" pitchFamily="34" charset="0"/>
                <a:ea typeface="Calibri" panose="020F0502020204030204" pitchFamily="34" charset="0"/>
                <a:cs typeface="Times New Roman" panose="02020603050405020304" pitchFamily="18" charset="0"/>
              </a:rPr>
              <a:t>We cannot emphasize this enough</a:t>
            </a:r>
            <a:r>
              <a:rPr lang="en-US" sz="1900" dirty="0">
                <a:latin typeface="Calibri" panose="020F0502020204030204" pitchFamily="34" charset="0"/>
                <a:ea typeface="Calibri" panose="020F0502020204030204" pitchFamily="34" charset="0"/>
                <a:cs typeface="Times New Roman" panose="02020603050405020304" pitchFamily="18" charset="0"/>
              </a:rPr>
              <a:t> – the secret of “we never got around to doing that security thing” is out to attackers who can profit from it at scale using business-disrupting extortion techniques (and are getting better at it with each attack).</a:t>
            </a:r>
            <a:endParaRPr lang="en-US" sz="1900" dirty="0">
              <a:latin typeface="Calibri" panose="020F0502020204030204" pitchFamily="34" charset="0"/>
              <a:ea typeface="Calibri" panose="020F0502020204030204" pitchFamily="34" charset="0"/>
            </a:endParaRPr>
          </a:p>
          <a:p>
            <a:r>
              <a:rPr lang="en-US" sz="1900" dirty="0">
                <a:latin typeface="Calibri" panose="020F0502020204030204" pitchFamily="34" charset="0"/>
                <a:ea typeface="Calibri" panose="020F0502020204030204" pitchFamily="34" charset="0"/>
                <a:cs typeface="Times New Roman" panose="02020603050405020304" pitchFamily="18" charset="0"/>
              </a:rPr>
              <a:t>We don’t expect to see this trend slow, stop, or reverse until something significant changes in attacker deterrence (attacker arrests, extradition laws removing safe harbor countries, etc.) or defender resilience (widespread executive support for security, close cultural coordination between IT and security teams, etc.)</a:t>
            </a:r>
            <a:endParaRPr lang="en-US" sz="1900" dirty="0">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D6EF4E8F-1818-4F98-BAAC-750DA1EFC192}" type="slidenum">
              <a:rPr lang="en-US" smtClean="0"/>
              <a:t>6</a:t>
            </a:fld>
            <a:endParaRPr lang="en-US"/>
          </a:p>
        </p:txBody>
      </p:sp>
    </p:spTree>
    <p:extLst>
      <p:ext uri="{BB962C8B-B14F-4D97-AF65-F5344CB8AC3E}">
        <p14:creationId xmlns:p14="http://schemas.microsoft.com/office/powerpoint/2010/main" val="1103534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900" b="1" dirty="0">
                <a:latin typeface="Segoe UI" panose="020B0502040204020203" pitchFamily="34" charset="0"/>
              </a:rPr>
              <a:t>Key Takeaway: </a:t>
            </a:r>
            <a:r>
              <a:rPr lang="en-US" sz="1900" dirty="0">
                <a:latin typeface="Segoe UI" panose="020B0502040204020203" pitchFamily="34" charset="0"/>
              </a:rPr>
              <a:t>This is the attack flow for human operated ransomware, </a:t>
            </a:r>
          </a:p>
          <a:p>
            <a:pPr defTabSz="966612">
              <a:defRPr/>
            </a:pPr>
            <a:endParaRPr lang="en-US" sz="1900" dirty="0">
              <a:latin typeface="Segoe UI" panose="020B0502040204020203" pitchFamily="34" charset="0"/>
            </a:endParaRPr>
          </a:p>
          <a:p>
            <a:pPr defTabSz="966612">
              <a:defRPr/>
            </a:pPr>
            <a:r>
              <a:rPr lang="en-US" sz="1900" dirty="0">
                <a:latin typeface="Segoe UI" panose="020B0502040204020203" pitchFamily="34" charset="0"/>
              </a:rPr>
              <a:t>The ransomware attackers favor cheap and efficient attack methods such as password spray and unpatched known vulnerabilities (e.g. </a:t>
            </a:r>
            <a:r>
              <a:rPr lang="en-US" sz="1900" dirty="0" err="1">
                <a:latin typeface="Segoe UI" panose="020B0502040204020203" pitchFamily="34" charset="0"/>
              </a:rPr>
              <a:t>zerologon</a:t>
            </a:r>
            <a:r>
              <a:rPr lang="en-US" sz="1900" dirty="0">
                <a:latin typeface="Segoe UI" panose="020B0502040204020203" pitchFamily="34" charset="0"/>
              </a:rPr>
              <a:t>), and also purchase access to target organizations from other criminals. </a:t>
            </a:r>
          </a:p>
          <a:p>
            <a:pPr defTabSz="966612">
              <a:defRPr/>
            </a:pPr>
            <a:endParaRPr lang="en-US" sz="1900" dirty="0">
              <a:latin typeface="Segoe UI" panose="020B0502040204020203" pitchFamily="34" charset="0"/>
            </a:endParaRPr>
          </a:p>
          <a:p>
            <a:r>
              <a:rPr lang="en-US" dirty="0"/>
              <a:t>These attackers also focus on sabotaging recovery of business operations by erasing or encrypting backups and network documentation like </a:t>
            </a:r>
            <a:r>
              <a:rPr lang="en-US" dirty="0" err="1"/>
              <a:t>solarwinds</a:t>
            </a:r>
            <a:r>
              <a:rPr lang="en-US" dirty="0"/>
              <a:t> to try and force organizations to pay the ransom. </a:t>
            </a:r>
          </a:p>
        </p:txBody>
      </p:sp>
      <p:sp>
        <p:nvSpPr>
          <p:cNvPr id="4" name="Slide Number Placeholder 3"/>
          <p:cNvSpPr>
            <a:spLocks noGrp="1"/>
          </p:cNvSpPr>
          <p:nvPr>
            <p:ph type="sldNum" sz="quarter" idx="5"/>
          </p:nvPr>
        </p:nvSpPr>
        <p:spPr/>
        <p:txBody>
          <a:bodyPr/>
          <a:lstStyle/>
          <a:p>
            <a:pPr defTabSz="966612">
              <a:defRPr/>
            </a:pPr>
            <a:fld id="{D6EF4E8F-1818-4F98-BAAC-750DA1EFC192}" type="slidenum">
              <a:rPr lang="en-US">
                <a:solidFill>
                  <a:prstClr val="black"/>
                </a:solidFill>
                <a:latin typeface="Calibri" panose="020F0502020204030204"/>
              </a:rPr>
              <a:pPr defTabSz="966612">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1202059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C94FED-47DC-4398-8663-D84E41E44F58}" type="datetime1">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9A608B-9C49-4498-B761-B0F15238CD16}" type="slidenum">
              <a:rPr lang="en-US" smtClean="0"/>
              <a:t>‹#›</a:t>
            </a:fld>
            <a:endParaRPr lang="en-US"/>
          </a:p>
        </p:txBody>
      </p:sp>
    </p:spTree>
    <p:extLst>
      <p:ext uri="{BB962C8B-B14F-4D97-AF65-F5344CB8AC3E}">
        <p14:creationId xmlns:p14="http://schemas.microsoft.com/office/powerpoint/2010/main" val="314926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280A86-0607-4BB7-8288-0B97B12CA7DC}" type="datetime1">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9A608B-9C49-4498-B761-B0F15238CD16}" type="slidenum">
              <a:rPr lang="en-US" smtClean="0"/>
              <a:t>‹#›</a:t>
            </a:fld>
            <a:endParaRPr lang="en-US"/>
          </a:p>
        </p:txBody>
      </p:sp>
    </p:spTree>
    <p:extLst>
      <p:ext uri="{BB962C8B-B14F-4D97-AF65-F5344CB8AC3E}">
        <p14:creationId xmlns:p14="http://schemas.microsoft.com/office/powerpoint/2010/main" val="172465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5A9B8-D22D-4DE7-990C-A658E9C12705}" type="datetime1">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9A608B-9C49-4498-B761-B0F15238CD16}" type="slidenum">
              <a:rPr lang="en-US" smtClean="0"/>
              <a:t>‹#›</a:t>
            </a:fld>
            <a:endParaRPr lang="en-US"/>
          </a:p>
        </p:txBody>
      </p:sp>
    </p:spTree>
    <p:extLst>
      <p:ext uri="{BB962C8B-B14F-4D97-AF65-F5344CB8AC3E}">
        <p14:creationId xmlns:p14="http://schemas.microsoft.com/office/powerpoint/2010/main" val="253940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130FF3-474F-47E5-B542-6EAF26C3FBB3}" type="datetime1">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9A608B-9C49-4498-B761-B0F15238CD16}" type="slidenum">
              <a:rPr lang="en-US" smtClean="0"/>
              <a:t>‹#›</a:t>
            </a:fld>
            <a:endParaRPr lang="en-US"/>
          </a:p>
        </p:txBody>
      </p:sp>
    </p:spTree>
    <p:extLst>
      <p:ext uri="{BB962C8B-B14F-4D97-AF65-F5344CB8AC3E}">
        <p14:creationId xmlns:p14="http://schemas.microsoft.com/office/powerpoint/2010/main" val="1942411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C8C60E-C061-430F-A971-EC9326F6FECE}" type="datetime1">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9A608B-9C49-4498-B761-B0F15238CD16}" type="slidenum">
              <a:rPr lang="en-US" smtClean="0"/>
              <a:t>‹#›</a:t>
            </a:fld>
            <a:endParaRPr lang="en-US"/>
          </a:p>
        </p:txBody>
      </p:sp>
    </p:spTree>
    <p:extLst>
      <p:ext uri="{BB962C8B-B14F-4D97-AF65-F5344CB8AC3E}">
        <p14:creationId xmlns:p14="http://schemas.microsoft.com/office/powerpoint/2010/main" val="123731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833285-78B5-43CA-8EFB-9DB9CCB86FB8}" type="datetime1">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9A608B-9C49-4498-B761-B0F15238CD16}" type="slidenum">
              <a:rPr lang="en-US" smtClean="0"/>
              <a:t>‹#›</a:t>
            </a:fld>
            <a:endParaRPr lang="en-US"/>
          </a:p>
        </p:txBody>
      </p:sp>
    </p:spTree>
    <p:extLst>
      <p:ext uri="{BB962C8B-B14F-4D97-AF65-F5344CB8AC3E}">
        <p14:creationId xmlns:p14="http://schemas.microsoft.com/office/powerpoint/2010/main" val="354360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9BF031-B126-4FB7-89DB-C230A5A5D23D}" type="datetime1">
              <a:rPr lang="en-US" smtClean="0"/>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9A608B-9C49-4498-B761-B0F15238CD16}" type="slidenum">
              <a:rPr lang="en-US" smtClean="0"/>
              <a:t>‹#›</a:t>
            </a:fld>
            <a:endParaRPr lang="en-US"/>
          </a:p>
        </p:txBody>
      </p:sp>
    </p:spTree>
    <p:extLst>
      <p:ext uri="{BB962C8B-B14F-4D97-AF65-F5344CB8AC3E}">
        <p14:creationId xmlns:p14="http://schemas.microsoft.com/office/powerpoint/2010/main" val="1459454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D896D4-F7E7-4DA2-8717-217208E3D3CF}" type="datetime1">
              <a:rPr lang="en-US" smtClean="0"/>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9A608B-9C49-4498-B761-B0F15238CD16}" type="slidenum">
              <a:rPr lang="en-US" smtClean="0"/>
              <a:t>‹#›</a:t>
            </a:fld>
            <a:endParaRPr lang="en-US"/>
          </a:p>
        </p:txBody>
      </p:sp>
    </p:spTree>
    <p:extLst>
      <p:ext uri="{BB962C8B-B14F-4D97-AF65-F5344CB8AC3E}">
        <p14:creationId xmlns:p14="http://schemas.microsoft.com/office/powerpoint/2010/main" val="370425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A07F66-6FE8-466A-A650-ECEBE9C5F677}" type="datetime1">
              <a:rPr lang="en-US" smtClean="0"/>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9A608B-9C49-4498-B761-B0F15238CD16}" type="slidenum">
              <a:rPr lang="en-US" smtClean="0"/>
              <a:t>‹#›</a:t>
            </a:fld>
            <a:endParaRPr lang="en-US"/>
          </a:p>
        </p:txBody>
      </p:sp>
    </p:spTree>
    <p:extLst>
      <p:ext uri="{BB962C8B-B14F-4D97-AF65-F5344CB8AC3E}">
        <p14:creationId xmlns:p14="http://schemas.microsoft.com/office/powerpoint/2010/main" val="2789007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AE4700A-0C0D-4E77-8229-4A712D401459}" type="datetime1">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9A608B-9C49-4498-B761-B0F15238CD16}" type="slidenum">
              <a:rPr lang="en-US" smtClean="0"/>
              <a:t>‹#›</a:t>
            </a:fld>
            <a:endParaRPr lang="en-US"/>
          </a:p>
        </p:txBody>
      </p:sp>
    </p:spTree>
    <p:extLst>
      <p:ext uri="{BB962C8B-B14F-4D97-AF65-F5344CB8AC3E}">
        <p14:creationId xmlns:p14="http://schemas.microsoft.com/office/powerpoint/2010/main" val="562924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AC21A2-4314-4887-BD69-70AFCB0B82D1}" type="datetime1">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9A608B-9C49-4498-B761-B0F15238CD16}" type="slidenum">
              <a:rPr lang="en-US" smtClean="0"/>
              <a:t>‹#›</a:t>
            </a:fld>
            <a:endParaRPr lang="en-US"/>
          </a:p>
        </p:txBody>
      </p:sp>
    </p:spTree>
    <p:extLst>
      <p:ext uri="{BB962C8B-B14F-4D97-AF65-F5344CB8AC3E}">
        <p14:creationId xmlns:p14="http://schemas.microsoft.com/office/powerpoint/2010/main" val="629902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EF27E-A2E8-4BC0-88BA-93655750DF31}" type="datetime1">
              <a:rPr lang="en-US" smtClean="0"/>
              <a:t>12/14/2024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A608B-9C49-4498-B761-B0F15238CD16}" type="slidenum">
              <a:rPr lang="en-US" smtClean="0"/>
              <a:t>‹#›</a:t>
            </a:fld>
            <a:endParaRPr lang="en-US"/>
          </a:p>
        </p:txBody>
      </p:sp>
    </p:spTree>
    <p:extLst>
      <p:ext uri="{BB962C8B-B14F-4D97-AF65-F5344CB8AC3E}">
        <p14:creationId xmlns:p14="http://schemas.microsoft.com/office/powerpoint/2010/main" val="193072017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hyperlink" Target="https://www.ibm.com/topics/ransomwar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defender-xdr/playbook-detecting-ransomware-m365-defender"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hyperlink" Target="https://learn.microsoft.com/en-us/security/ransomware/human-operated-ransomware" TargetMode="External"/><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security/ransomware/human-operated-ransomware"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3" Type="http://schemas.openxmlformats.org/officeDocument/2006/relationships/image" Target="../media/image36.svg"/><Relationship Id="rId18" Type="http://schemas.openxmlformats.org/officeDocument/2006/relationships/image" Target="../media/image7.png"/><Relationship Id="rId3" Type="http://schemas.openxmlformats.org/officeDocument/2006/relationships/image" Target="../media/image4.png"/><Relationship Id="rId17" Type="http://schemas.openxmlformats.org/officeDocument/2006/relationships/image" Target="../media/image40.svg"/><Relationship Id="rId2" Type="http://schemas.openxmlformats.org/officeDocument/2006/relationships/notesSlide" Target="../notesSlides/notesSlide3.xml"/><Relationship Id="rId16" Type="http://schemas.openxmlformats.org/officeDocument/2006/relationships/image" Target="../media/image6.png"/><Relationship Id="rId20" Type="http://schemas.openxmlformats.org/officeDocument/2006/relationships/hyperlink" Target="https://learn.microsoft.com/en-us/security/ransomware/human-operated-ransomware" TargetMode="External"/><Relationship Id="rId1" Type="http://schemas.openxmlformats.org/officeDocument/2006/relationships/slideLayout" Target="../slideLayouts/slideLayout6.xml"/><Relationship Id="rId15" Type="http://schemas.openxmlformats.org/officeDocument/2006/relationships/image" Target="../media/image38.svg"/><Relationship Id="rId19" Type="http://schemas.openxmlformats.org/officeDocument/2006/relationships/image" Target="../media/image42.svg"/><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chainalysis.com/blog/ransomware-2024/"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1034486" cy="1325563"/>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smtClean="0">
                <a:solidFill>
                  <a:srgbClr val="0070C0"/>
                </a:solidFill>
                <a:latin typeface="Cambria" panose="02040503050406030204" pitchFamily="18" charset="0"/>
                <a:ea typeface="Cambria" panose="02040503050406030204" pitchFamily="18" charset="0"/>
              </a:rPr>
              <a:t>Advanced AI-Powered Adaptive Defense Against Human-Operated Ransomware</a:t>
            </a:r>
            <a:r>
              <a:rPr lang="en-US" smtClean="0">
                <a:solidFill>
                  <a:srgbClr val="0070C0"/>
                </a:solidFill>
              </a:rPr>
              <a:t>​</a:t>
            </a:r>
            <a:endParaRPr lang="en-US" dirty="0">
              <a:solidFill>
                <a:srgbClr val="0070C0"/>
              </a:solidFill>
            </a:endParaRPr>
          </a:p>
        </p:txBody>
      </p:sp>
      <p:sp>
        <p:nvSpPr>
          <p:cNvPr id="8" name="Rectangle 7"/>
          <p:cNvSpPr/>
          <p:nvPr/>
        </p:nvSpPr>
        <p:spPr>
          <a:xfrm>
            <a:off x="489857" y="2170654"/>
            <a:ext cx="11034486" cy="1384995"/>
          </a:xfrm>
          <a:prstGeom prst="rect">
            <a:avLst/>
          </a:prstGeom>
        </p:spPr>
        <p:txBody>
          <a:bodyPr wrap="square">
            <a:spAutoFit/>
          </a:bodyPr>
          <a:lstStyle/>
          <a:p>
            <a:pPr algn="ctr" fontAlgn="base"/>
            <a:r>
              <a:rPr lang="en-US" b="1" dirty="0">
                <a:solidFill>
                  <a:srgbClr val="000000"/>
                </a:solidFill>
                <a:latin typeface="Cambria" panose="02040503050406030204" pitchFamily="18" charset="0"/>
              </a:rPr>
              <a:t>Supervised by</a:t>
            </a:r>
            <a:r>
              <a:rPr lang="en-US" dirty="0">
                <a:solidFill>
                  <a:srgbClr val="000000"/>
                </a:solidFill>
                <a:latin typeface="Cambria" panose="02040503050406030204" pitchFamily="18" charset="0"/>
              </a:rPr>
              <a:t>​​</a:t>
            </a:r>
            <a:endParaRPr lang="en-US" dirty="0">
              <a:solidFill>
                <a:srgbClr val="000000"/>
              </a:solidFill>
              <a:latin typeface="Segoe UI" panose="020B0502040204020203" pitchFamily="34" charset="0"/>
            </a:endParaRPr>
          </a:p>
          <a:p>
            <a:pPr algn="ctr" fontAlgn="base"/>
            <a:r>
              <a:rPr lang="en-US" sz="1200" dirty="0">
                <a:solidFill>
                  <a:srgbClr val="000000"/>
                </a:solidFill>
                <a:latin typeface="Cambria" panose="02040503050406030204" pitchFamily="18" charset="0"/>
              </a:rPr>
              <a:t>​</a:t>
            </a:r>
            <a:endParaRPr lang="en-US" dirty="0">
              <a:solidFill>
                <a:srgbClr val="000000"/>
              </a:solidFill>
              <a:latin typeface="Segoe UI" panose="020B0502040204020203" pitchFamily="34" charset="0"/>
            </a:endParaRPr>
          </a:p>
          <a:p>
            <a:pPr algn="ctr" fontAlgn="base"/>
            <a:r>
              <a:rPr lang="en-US" b="1" dirty="0" smtClean="0">
                <a:solidFill>
                  <a:srgbClr val="000000"/>
                </a:solidFill>
                <a:latin typeface="Cambria" panose="02040503050406030204" pitchFamily="18" charset="0"/>
              </a:rPr>
              <a:t>Dr</a:t>
            </a:r>
            <a:r>
              <a:rPr lang="en-US" b="1" dirty="0">
                <a:solidFill>
                  <a:srgbClr val="000000"/>
                </a:solidFill>
                <a:latin typeface="Cambria" panose="02040503050406030204" pitchFamily="18" charset="0"/>
              </a:rPr>
              <a:t>. Muhammad </a:t>
            </a:r>
            <a:r>
              <a:rPr lang="en-US" b="1" dirty="0" err="1">
                <a:solidFill>
                  <a:srgbClr val="000000"/>
                </a:solidFill>
                <a:latin typeface="Cambria" panose="02040503050406030204" pitchFamily="18" charset="0"/>
              </a:rPr>
              <a:t>Yahya</a:t>
            </a:r>
            <a:r>
              <a:rPr lang="en-US" b="1" dirty="0">
                <a:solidFill>
                  <a:srgbClr val="000000"/>
                </a:solidFill>
                <a:latin typeface="Cambria" panose="02040503050406030204" pitchFamily="18" charset="0"/>
              </a:rPr>
              <a:t> Mahmoud </a:t>
            </a:r>
            <a:r>
              <a:rPr lang="en-US" dirty="0">
                <a:solidFill>
                  <a:srgbClr val="000000"/>
                </a:solidFill>
                <a:latin typeface="Cambria" panose="02040503050406030204" pitchFamily="18" charset="0"/>
              </a:rPr>
              <a:t>(Assistant Professor, COE, KFUPM)</a:t>
            </a:r>
            <a:r>
              <a:rPr lang="en-US" dirty="0" smtClean="0">
                <a:solidFill>
                  <a:srgbClr val="000000"/>
                </a:solidFill>
                <a:latin typeface="Cambria" panose="02040503050406030204" pitchFamily="18" charset="0"/>
              </a:rPr>
              <a:t>​</a:t>
            </a:r>
          </a:p>
          <a:p>
            <a:pPr algn="ctr" fontAlgn="base"/>
            <a:r>
              <a:rPr lang="en-US" b="1" dirty="0">
                <a:solidFill>
                  <a:srgbClr val="000000"/>
                </a:solidFill>
                <a:latin typeface="Cambria" panose="02040503050406030204" pitchFamily="18" charset="0"/>
              </a:rPr>
              <a:t>Dr. Ashraf Mahmoud </a:t>
            </a:r>
            <a:r>
              <a:rPr lang="en-US" dirty="0">
                <a:solidFill>
                  <a:srgbClr val="000000"/>
                </a:solidFill>
                <a:latin typeface="Cambria" panose="02040503050406030204" pitchFamily="18" charset="0"/>
              </a:rPr>
              <a:t>(</a:t>
            </a:r>
            <a:r>
              <a:rPr lang="en-US" dirty="0" smtClean="0">
                <a:solidFill>
                  <a:srgbClr val="000000"/>
                </a:solidFill>
                <a:latin typeface="Cambria" panose="02040503050406030204" pitchFamily="18" charset="0"/>
              </a:rPr>
              <a:t>Associate </a:t>
            </a:r>
            <a:r>
              <a:rPr lang="en-US" dirty="0">
                <a:solidFill>
                  <a:srgbClr val="000000"/>
                </a:solidFill>
                <a:latin typeface="Cambria" panose="02040503050406030204" pitchFamily="18" charset="0"/>
              </a:rPr>
              <a:t>Professor, COE, KFUPM)</a:t>
            </a:r>
            <a:r>
              <a:rPr lang="en-US" dirty="0" smtClean="0">
                <a:solidFill>
                  <a:srgbClr val="000000"/>
                </a:solidFill>
                <a:latin typeface="Cambria" panose="02040503050406030204" pitchFamily="18" charset="0"/>
              </a:rPr>
              <a:t>​</a:t>
            </a:r>
            <a:r>
              <a:rPr lang="en-US" b="1" dirty="0" smtClean="0"/>
              <a:t/>
            </a:r>
            <a:br>
              <a:rPr lang="en-US" b="1" dirty="0" smtClean="0"/>
            </a:br>
            <a:r>
              <a:rPr lang="en-US" b="1" dirty="0" smtClean="0">
                <a:solidFill>
                  <a:srgbClr val="000000"/>
                </a:solidFill>
                <a:latin typeface="Cambria" panose="02040503050406030204" pitchFamily="18" charset="0"/>
              </a:rPr>
              <a:t>Dr</a:t>
            </a:r>
            <a:r>
              <a:rPr lang="en-US" b="1" dirty="0">
                <a:solidFill>
                  <a:srgbClr val="000000"/>
                </a:solidFill>
                <a:latin typeface="Cambria" panose="02040503050406030204" pitchFamily="18" charset="0"/>
              </a:rPr>
              <a:t>. </a:t>
            </a:r>
            <a:r>
              <a:rPr lang="en-US" b="1" dirty="0" err="1">
                <a:solidFill>
                  <a:srgbClr val="000000"/>
                </a:solidFill>
                <a:latin typeface="Cambria" panose="02040503050406030204" pitchFamily="18" charset="0"/>
              </a:rPr>
              <a:t>Farid</a:t>
            </a:r>
            <a:r>
              <a:rPr lang="en-US" b="1" dirty="0">
                <a:solidFill>
                  <a:srgbClr val="000000"/>
                </a:solidFill>
                <a:latin typeface="Cambria" panose="02040503050406030204" pitchFamily="18" charset="0"/>
              </a:rPr>
              <a:t> </a:t>
            </a:r>
            <a:r>
              <a:rPr lang="en-US" b="1" dirty="0" err="1">
                <a:solidFill>
                  <a:srgbClr val="000000"/>
                </a:solidFill>
                <a:latin typeface="Cambria" panose="02040503050406030204" pitchFamily="18" charset="0"/>
              </a:rPr>
              <a:t>Binbeshr</a:t>
            </a:r>
            <a:r>
              <a:rPr lang="en-US" dirty="0">
                <a:solidFill>
                  <a:srgbClr val="000000"/>
                </a:solidFill>
                <a:latin typeface="Cambria" panose="02040503050406030204" pitchFamily="18" charset="0"/>
              </a:rPr>
              <a:t> (Post Doctoral Fellow, Intelligent Secure Systems, KFUPM)​</a:t>
            </a:r>
            <a:endParaRPr lang="en-US" b="0" i="0" dirty="0">
              <a:solidFill>
                <a:srgbClr val="000000"/>
              </a:solidFill>
              <a:effectLst/>
              <a:latin typeface="Segoe UI" panose="020B0502040204020203" pitchFamily="34" charset="0"/>
            </a:endParaRPr>
          </a:p>
        </p:txBody>
      </p:sp>
      <p:sp>
        <p:nvSpPr>
          <p:cNvPr id="9" name="Rectangle 8"/>
          <p:cNvSpPr/>
          <p:nvPr/>
        </p:nvSpPr>
        <p:spPr>
          <a:xfrm>
            <a:off x="838200" y="4281130"/>
            <a:ext cx="11034486" cy="2169825"/>
          </a:xfrm>
          <a:prstGeom prst="rect">
            <a:avLst/>
          </a:prstGeom>
        </p:spPr>
        <p:txBody>
          <a:bodyPr wrap="square">
            <a:spAutoFit/>
          </a:bodyPr>
          <a:lstStyle/>
          <a:p>
            <a:pPr algn="ctr" fontAlgn="base"/>
            <a:r>
              <a:rPr lang="en-US" b="1" dirty="0">
                <a:solidFill>
                  <a:srgbClr val="000000"/>
                </a:solidFill>
                <a:latin typeface="Cambria" panose="02040503050406030204" pitchFamily="18" charset="0"/>
              </a:rPr>
              <a:t>Presented by</a:t>
            </a:r>
            <a:r>
              <a:rPr lang="en-US" dirty="0">
                <a:solidFill>
                  <a:srgbClr val="000000"/>
                </a:solidFill>
                <a:latin typeface="Cambria" panose="02040503050406030204" pitchFamily="18" charset="0"/>
              </a:rPr>
              <a:t>​</a:t>
            </a:r>
            <a:endParaRPr lang="en-US" dirty="0">
              <a:solidFill>
                <a:srgbClr val="000000"/>
              </a:solidFill>
              <a:latin typeface="Segoe UI" panose="020B0502040204020203" pitchFamily="34" charset="0"/>
            </a:endParaRPr>
          </a:p>
          <a:p>
            <a:pPr algn="ctr" fontAlgn="base"/>
            <a:r>
              <a:rPr lang="en-US" b="1" dirty="0">
                <a:solidFill>
                  <a:srgbClr val="000000"/>
                </a:solidFill>
                <a:latin typeface="Cambria" panose="02040503050406030204" pitchFamily="18" charset="0"/>
              </a:rPr>
              <a:t>Ransomware-1 Team-1​</a:t>
            </a:r>
            <a:endParaRPr lang="en-US" b="1" dirty="0">
              <a:solidFill>
                <a:srgbClr val="000000"/>
              </a:solidFill>
              <a:latin typeface="Segoe UI" panose="020B0502040204020203" pitchFamily="34" charset="0"/>
            </a:endParaRPr>
          </a:p>
          <a:p>
            <a:pPr algn="ctr" fontAlgn="base"/>
            <a:r>
              <a:rPr lang="en-US" sz="900" dirty="0">
                <a:solidFill>
                  <a:srgbClr val="000000"/>
                </a:solidFill>
                <a:latin typeface="Cambria" panose="02040503050406030204" pitchFamily="18" charset="0"/>
              </a:rPr>
              <a:t>​</a:t>
            </a:r>
            <a:endParaRPr lang="en-US" dirty="0">
              <a:solidFill>
                <a:srgbClr val="000000"/>
              </a:solidFill>
              <a:latin typeface="Segoe UI" panose="020B0502040204020203" pitchFamily="34" charset="0"/>
            </a:endParaRPr>
          </a:p>
          <a:p>
            <a:pPr algn="ctr" fontAlgn="base"/>
            <a:r>
              <a:rPr lang="en-US" b="1" dirty="0">
                <a:solidFill>
                  <a:srgbClr val="000000"/>
                </a:solidFill>
                <a:latin typeface="Cambria" panose="02040503050406030204" pitchFamily="18" charset="0"/>
              </a:rPr>
              <a:t>Md </a:t>
            </a:r>
            <a:r>
              <a:rPr lang="en-US" b="1" dirty="0" err="1">
                <a:solidFill>
                  <a:srgbClr val="000000"/>
                </a:solidFill>
                <a:latin typeface="Cambria" panose="02040503050406030204" pitchFamily="18" charset="0"/>
              </a:rPr>
              <a:t>Siddiqur</a:t>
            </a:r>
            <a:r>
              <a:rPr lang="en-US" b="1" dirty="0">
                <a:solidFill>
                  <a:srgbClr val="000000"/>
                </a:solidFill>
                <a:latin typeface="Cambria" panose="02040503050406030204" pitchFamily="18" charset="0"/>
              </a:rPr>
              <a:t> Rahman Tanveer (g202417180)</a:t>
            </a:r>
            <a:r>
              <a:rPr lang="en-US" dirty="0">
                <a:solidFill>
                  <a:srgbClr val="000000"/>
                </a:solidFill>
                <a:latin typeface="Cambria" panose="02040503050406030204" pitchFamily="18" charset="0"/>
              </a:rPr>
              <a:t>​</a:t>
            </a:r>
            <a:endParaRPr lang="en-US" dirty="0">
              <a:solidFill>
                <a:srgbClr val="000000"/>
              </a:solidFill>
              <a:latin typeface="Segoe UI" panose="020B0502040204020203" pitchFamily="34" charset="0"/>
            </a:endParaRPr>
          </a:p>
          <a:p>
            <a:pPr algn="ctr" fontAlgn="base"/>
            <a:r>
              <a:rPr lang="en-US" b="1" dirty="0">
                <a:solidFill>
                  <a:srgbClr val="000000"/>
                </a:solidFill>
                <a:latin typeface="Cambria" panose="02040503050406030204" pitchFamily="18" charset="0"/>
              </a:rPr>
              <a:t>F.M. </a:t>
            </a:r>
            <a:r>
              <a:rPr lang="en-US" b="1" dirty="0" err="1">
                <a:solidFill>
                  <a:srgbClr val="000000"/>
                </a:solidFill>
                <a:latin typeface="Cambria" panose="02040503050406030204" pitchFamily="18" charset="0"/>
              </a:rPr>
              <a:t>Jahiduzzaman</a:t>
            </a:r>
            <a:r>
              <a:rPr lang="en-US" b="1" dirty="0">
                <a:solidFill>
                  <a:srgbClr val="000000"/>
                </a:solidFill>
                <a:latin typeface="Cambria" panose="02040503050406030204" pitchFamily="18" charset="0"/>
              </a:rPr>
              <a:t> (g202417000)</a:t>
            </a:r>
            <a:r>
              <a:rPr lang="en-US" dirty="0">
                <a:solidFill>
                  <a:srgbClr val="000000"/>
                </a:solidFill>
                <a:latin typeface="Cambria" panose="02040503050406030204" pitchFamily="18" charset="0"/>
              </a:rPr>
              <a:t>​</a:t>
            </a:r>
            <a:endParaRPr lang="en-US" dirty="0">
              <a:solidFill>
                <a:srgbClr val="000000"/>
              </a:solidFill>
              <a:latin typeface="Segoe UI" panose="020B0502040204020203" pitchFamily="34" charset="0"/>
            </a:endParaRPr>
          </a:p>
          <a:p>
            <a:pPr algn="ctr" fontAlgn="base"/>
            <a:r>
              <a:rPr lang="en-US" dirty="0">
                <a:solidFill>
                  <a:srgbClr val="000000"/>
                </a:solidFill>
                <a:latin typeface="Cambria" panose="02040503050406030204" pitchFamily="18" charset="0"/>
              </a:rPr>
              <a:t>​</a:t>
            </a:r>
            <a:endParaRPr lang="en-US" dirty="0">
              <a:solidFill>
                <a:srgbClr val="000000"/>
              </a:solidFill>
              <a:latin typeface="Segoe UI" panose="020B0502040204020203" pitchFamily="34" charset="0"/>
            </a:endParaRPr>
          </a:p>
          <a:p>
            <a:pPr algn="ctr" fontAlgn="base"/>
            <a:r>
              <a:rPr lang="en-US" b="1" dirty="0">
                <a:solidFill>
                  <a:srgbClr val="000000"/>
                </a:solidFill>
                <a:latin typeface="Cambria" panose="02040503050406030204" pitchFamily="18" charset="0"/>
              </a:rPr>
              <a:t>Department of Computer Engineering</a:t>
            </a:r>
            <a:r>
              <a:rPr lang="en-US" dirty="0">
                <a:solidFill>
                  <a:srgbClr val="000000"/>
                </a:solidFill>
                <a:latin typeface="Cambria" panose="02040503050406030204" pitchFamily="18" charset="0"/>
              </a:rPr>
              <a:t>​</a:t>
            </a:r>
            <a:endParaRPr lang="en-US" dirty="0">
              <a:solidFill>
                <a:srgbClr val="000000"/>
              </a:solidFill>
              <a:latin typeface="Segoe UI" panose="020B0502040204020203" pitchFamily="34" charset="0"/>
            </a:endParaRPr>
          </a:p>
          <a:p>
            <a:pPr algn="ctr" fontAlgn="base"/>
            <a:r>
              <a:rPr lang="en-US" b="1" dirty="0">
                <a:solidFill>
                  <a:srgbClr val="000000"/>
                </a:solidFill>
                <a:latin typeface="Cambria" panose="02040503050406030204" pitchFamily="18" charset="0"/>
              </a:rPr>
              <a:t>King Fahd University of Petroleum &amp; Minerals (KFUPM)</a:t>
            </a:r>
            <a:r>
              <a:rPr lang="en-US" dirty="0" smtClean="0">
                <a:solidFill>
                  <a:srgbClr val="000000"/>
                </a:solidFill>
                <a:latin typeface="Cambria" panose="02040503050406030204" pitchFamily="18" charset="0"/>
              </a:rPr>
              <a:t>​</a:t>
            </a: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65126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 y="72569"/>
            <a:ext cx="12090400" cy="696685"/>
          </a:xfrm>
        </p:spPr>
        <p:txBody>
          <a:bodyPr>
            <a:noAutofit/>
          </a:bodyPr>
          <a:lstStyle/>
          <a:p>
            <a:pPr algn="ctr"/>
            <a:r>
              <a:rPr lang="en-US" sz="4000" dirty="0" smtClean="0">
                <a:solidFill>
                  <a:srgbClr val="0070C0"/>
                </a:solidFill>
                <a:latin typeface="Cambria" panose="02040503050406030204" pitchFamily="18" charset="0"/>
                <a:ea typeface="Cambria" panose="02040503050406030204" pitchFamily="18" charset="0"/>
              </a:rPr>
              <a:t>Most Common Human Operated Ransomware Types</a:t>
            </a:r>
            <a:endParaRPr lang="en-US" sz="4000" dirty="0">
              <a:solidFill>
                <a:srgbClr val="0070C0"/>
              </a:solidFill>
              <a:latin typeface="Cambria" panose="02040503050406030204" pitchFamily="18" charset="0"/>
              <a:ea typeface="Cambria" panose="02040503050406030204" pitchFamily="18" charset="0"/>
            </a:endParaRPr>
          </a:p>
        </p:txBody>
      </p:sp>
      <p:pic>
        <p:nvPicPr>
          <p:cNvPr id="4098" name="Picture 2" descr="Ransomware Detection Using Machine Learning: A Surve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457" y="925281"/>
            <a:ext cx="10352171" cy="51816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3200" y="6262911"/>
            <a:ext cx="11872686" cy="584775"/>
          </a:xfrm>
          <a:prstGeom prst="rect">
            <a:avLst/>
          </a:prstGeom>
        </p:spPr>
        <p:txBody>
          <a:bodyPr wrap="square">
            <a:spAutoFit/>
          </a:bodyPr>
          <a:lstStyle/>
          <a:p>
            <a:pPr>
              <a:spcBef>
                <a:spcPts val="600"/>
              </a:spcBef>
              <a:spcAft>
                <a:spcPts val="600"/>
              </a:spcAft>
            </a:pPr>
            <a:r>
              <a:rPr lang="en-US" sz="1400" dirty="0" smtClean="0">
                <a:latin typeface="Cambria" panose="02040503050406030204" pitchFamily="18" charset="0"/>
                <a:ea typeface="Cambria" panose="02040503050406030204" pitchFamily="18" charset="0"/>
              </a:rPr>
              <a:t>[7]</a:t>
            </a:r>
            <a:r>
              <a:rPr lang="en-US" sz="1400" dirty="0" smtClean="0">
                <a:solidFill>
                  <a:srgbClr val="222222"/>
                </a:solidFill>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Alraizza</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Amjad</a:t>
            </a:r>
            <a:r>
              <a:rPr lang="en-US" sz="1600" dirty="0">
                <a:latin typeface="Cambria" panose="02040503050406030204" pitchFamily="18" charset="0"/>
                <a:ea typeface="Cambria" panose="02040503050406030204" pitchFamily="18" charset="0"/>
              </a:rPr>
              <a:t>, and </a:t>
            </a:r>
            <a:r>
              <a:rPr lang="en-US" sz="1600" dirty="0" err="1">
                <a:latin typeface="Cambria" panose="02040503050406030204" pitchFamily="18" charset="0"/>
                <a:ea typeface="Cambria" panose="02040503050406030204" pitchFamily="18" charset="0"/>
              </a:rPr>
              <a:t>Abdulmohsen</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Algarni</a:t>
            </a:r>
            <a:r>
              <a:rPr lang="en-US" sz="1600" dirty="0">
                <a:latin typeface="Cambria" panose="02040503050406030204" pitchFamily="18" charset="0"/>
                <a:ea typeface="Cambria" panose="02040503050406030204" pitchFamily="18" charset="0"/>
              </a:rPr>
              <a:t>. "Ransomware detection using machine learning: A survey." </a:t>
            </a:r>
            <a:r>
              <a:rPr lang="en-US" sz="1600" i="1" dirty="0">
                <a:latin typeface="Cambria" panose="02040503050406030204" pitchFamily="18" charset="0"/>
                <a:ea typeface="Cambria" panose="02040503050406030204" pitchFamily="18" charset="0"/>
              </a:rPr>
              <a:t>Big Data and Cognitive Computing</a:t>
            </a:r>
            <a:r>
              <a:rPr lang="en-US" sz="1600" dirty="0">
                <a:latin typeface="Cambria" panose="02040503050406030204" pitchFamily="18" charset="0"/>
                <a:ea typeface="Cambria" panose="02040503050406030204" pitchFamily="18" charset="0"/>
              </a:rPr>
              <a:t> 7, no. 3 (2023): 143.</a:t>
            </a:r>
            <a:endParaRPr lang="en-US" sz="1400" dirty="0">
              <a:solidFill>
                <a:srgbClr val="222222"/>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99948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227" y="0"/>
            <a:ext cx="11237544" cy="963831"/>
          </a:xfrm>
        </p:spPr>
        <p:txBody>
          <a:bodyPr>
            <a:noAutofit/>
          </a:bodyPr>
          <a:lstStyle/>
          <a:p>
            <a:r>
              <a:rPr lang="en-US" sz="5400" dirty="0" smtClean="0">
                <a:solidFill>
                  <a:srgbClr val="0070C0"/>
                </a:solidFill>
                <a:latin typeface="Cambria" panose="02040503050406030204" pitchFamily="18" charset="0"/>
                <a:ea typeface="Cambria" panose="02040503050406030204" pitchFamily="18" charset="0"/>
              </a:rPr>
              <a:t>Point </a:t>
            </a:r>
            <a:r>
              <a:rPr lang="en-US" sz="5400" dirty="0">
                <a:solidFill>
                  <a:srgbClr val="0070C0"/>
                </a:solidFill>
                <a:latin typeface="Cambria" panose="02040503050406030204" pitchFamily="18" charset="0"/>
                <a:ea typeface="Cambria" panose="02040503050406030204" pitchFamily="18" charset="0"/>
              </a:rPr>
              <a:t>of </a:t>
            </a:r>
            <a:r>
              <a:rPr lang="en-US" sz="5400" dirty="0" smtClean="0">
                <a:solidFill>
                  <a:srgbClr val="0070C0"/>
                </a:solidFill>
                <a:latin typeface="Cambria" panose="02040503050406030204" pitchFamily="18" charset="0"/>
                <a:ea typeface="Cambria" panose="02040503050406030204" pitchFamily="18" charset="0"/>
              </a:rPr>
              <a:t>Research Interest</a:t>
            </a:r>
            <a:endParaRPr lang="en-US" sz="5400" dirty="0">
              <a:solidFill>
                <a:srgbClr val="0070C0"/>
              </a:solidFill>
              <a:latin typeface="Cambria" panose="02040503050406030204" pitchFamily="18" charset="0"/>
              <a:ea typeface="Cambria" panose="02040503050406030204" pitchFamily="18" charset="0"/>
            </a:endParaRPr>
          </a:p>
        </p:txBody>
      </p:sp>
      <p:sp>
        <p:nvSpPr>
          <p:cNvPr id="3" name="Rectangle 2"/>
          <p:cNvSpPr/>
          <p:nvPr/>
        </p:nvSpPr>
        <p:spPr>
          <a:xfrm>
            <a:off x="470333" y="956552"/>
            <a:ext cx="11489438" cy="369332"/>
          </a:xfrm>
          <a:prstGeom prst="rect">
            <a:avLst/>
          </a:prstGeom>
        </p:spPr>
        <p:txBody>
          <a:bodyPr wrap="square">
            <a:spAutoFit/>
          </a:bodyPr>
          <a:lstStyle/>
          <a:p>
            <a:r>
              <a:rPr lang="en-US" dirty="0">
                <a:solidFill>
                  <a:srgbClr val="000000"/>
                </a:solidFill>
                <a:latin typeface="TimesNewRomanPSMT"/>
              </a:rPr>
              <a:t>Cybersecurity and threat </a:t>
            </a:r>
            <a:r>
              <a:rPr lang="en-US" dirty="0" smtClean="0">
                <a:solidFill>
                  <a:srgbClr val="000000"/>
                </a:solidFill>
                <a:latin typeface="TimesNewRomanPSMT"/>
              </a:rPr>
              <a:t>actors are </a:t>
            </a:r>
            <a:r>
              <a:rPr lang="en-US" dirty="0">
                <a:solidFill>
                  <a:srgbClr val="000000"/>
                </a:solidFill>
                <a:latin typeface="TimesNewRomanPSMT"/>
              </a:rPr>
              <a:t>racing to develop advanced </a:t>
            </a:r>
            <a:r>
              <a:rPr lang="en-US" b="1" dirty="0">
                <a:solidFill>
                  <a:srgbClr val="FF0000"/>
                </a:solidFill>
                <a:latin typeface="TimesNewRomanPSMT"/>
              </a:rPr>
              <a:t>AI-driven solutions</a:t>
            </a:r>
            <a:r>
              <a:rPr lang="en-US" b="1" dirty="0">
                <a:latin typeface="TimesNewRomanPSMT"/>
              </a:rPr>
              <a:t> </a:t>
            </a:r>
            <a:r>
              <a:rPr lang="en-US" dirty="0" smtClean="0">
                <a:latin typeface="TimesNewRomanPSMT"/>
              </a:rPr>
              <a:t>[5]</a:t>
            </a:r>
            <a:r>
              <a:rPr lang="en-US" dirty="0" smtClean="0">
                <a:solidFill>
                  <a:srgbClr val="000000"/>
                </a:solidFill>
                <a:latin typeface="TimesNewRomanPSMT"/>
              </a:rPr>
              <a:t>. They are utilizing </a:t>
            </a:r>
            <a:r>
              <a:rPr lang="en-US" dirty="0" smtClean="0"/>
              <a:t> </a:t>
            </a:r>
            <a:endParaRPr lang="en-US" dirty="0"/>
          </a:p>
        </p:txBody>
      </p:sp>
      <p:sp>
        <p:nvSpPr>
          <p:cNvPr id="5" name="Rectangle 4"/>
          <p:cNvSpPr/>
          <p:nvPr/>
        </p:nvSpPr>
        <p:spPr>
          <a:xfrm>
            <a:off x="596749" y="1325884"/>
            <a:ext cx="7678057" cy="1477328"/>
          </a:xfrm>
          <a:prstGeom prst="rect">
            <a:avLst/>
          </a:prstGeom>
        </p:spPr>
        <p:txBody>
          <a:bodyPr wrap="square">
            <a:spAutoFit/>
          </a:bodyPr>
          <a:lstStyle/>
          <a:p>
            <a:r>
              <a:rPr lang="en-US" b="1" dirty="0" smtClean="0">
                <a:solidFill>
                  <a:srgbClr val="C00000"/>
                </a:solidFill>
                <a:latin typeface="TimesNewRomanPSMT"/>
              </a:rPr>
              <a:t>Machine Learning </a:t>
            </a:r>
            <a:r>
              <a:rPr lang="en-US" b="1" dirty="0">
                <a:solidFill>
                  <a:srgbClr val="C00000"/>
                </a:solidFill>
                <a:latin typeface="TimesNewRomanPSMT"/>
              </a:rPr>
              <a:t>(</a:t>
            </a:r>
            <a:r>
              <a:rPr lang="en-US" b="1" dirty="0" smtClean="0">
                <a:solidFill>
                  <a:srgbClr val="C00000"/>
                </a:solidFill>
                <a:latin typeface="TimesNewRomanPSMT"/>
              </a:rPr>
              <a:t>ML) algorithms</a:t>
            </a:r>
            <a:r>
              <a:rPr lang="en-US" b="1" dirty="0" smtClean="0">
                <a:solidFill>
                  <a:srgbClr val="000000"/>
                </a:solidFill>
                <a:latin typeface="TimesNewRomanPSMT"/>
              </a:rPr>
              <a:t> to </a:t>
            </a:r>
          </a:p>
          <a:p>
            <a:pPr marL="285750" indent="-285750">
              <a:buFont typeface="Arial" panose="020B0604020202020204" pitchFamily="34" charset="0"/>
              <a:buChar char="•"/>
            </a:pPr>
            <a:r>
              <a:rPr lang="en-US" dirty="0" smtClean="0">
                <a:solidFill>
                  <a:srgbClr val="000000"/>
                </a:solidFill>
                <a:latin typeface="TimesNewRomanPSMT"/>
              </a:rPr>
              <a:t>identify </a:t>
            </a:r>
            <a:r>
              <a:rPr lang="en-US" dirty="0">
                <a:solidFill>
                  <a:srgbClr val="000000"/>
                </a:solidFill>
                <a:latin typeface="TimesNewRomanPSMT"/>
              </a:rPr>
              <a:t>vulnerabilities in a </a:t>
            </a:r>
            <a:r>
              <a:rPr lang="en-US" dirty="0" smtClean="0">
                <a:solidFill>
                  <a:srgbClr val="000000"/>
                </a:solidFill>
                <a:latin typeface="TimesNewRomanPSMT"/>
              </a:rPr>
              <a:t>target system</a:t>
            </a:r>
          </a:p>
          <a:p>
            <a:pPr marL="285750" indent="-285750">
              <a:buFont typeface="Arial" panose="020B0604020202020204" pitchFamily="34" charset="0"/>
              <a:buChar char="•"/>
            </a:pPr>
            <a:r>
              <a:rPr lang="en-US" dirty="0" smtClean="0">
                <a:solidFill>
                  <a:srgbClr val="000000"/>
                </a:solidFill>
                <a:latin typeface="TimesNewRomanPSMT"/>
              </a:rPr>
              <a:t>exploit </a:t>
            </a:r>
            <a:r>
              <a:rPr lang="en-US" dirty="0">
                <a:solidFill>
                  <a:srgbClr val="000000"/>
                </a:solidFill>
                <a:latin typeface="TimesNewRomanPSMT"/>
              </a:rPr>
              <a:t>them to gain </a:t>
            </a:r>
            <a:r>
              <a:rPr lang="en-US" dirty="0" smtClean="0">
                <a:solidFill>
                  <a:srgbClr val="000000"/>
                </a:solidFill>
                <a:latin typeface="TimesNewRomanPSMT"/>
              </a:rPr>
              <a:t>access</a:t>
            </a:r>
          </a:p>
          <a:p>
            <a:pPr marL="285750" indent="-285750">
              <a:buFont typeface="Arial" panose="020B0604020202020204" pitchFamily="34" charset="0"/>
              <a:buChar char="•"/>
            </a:pPr>
            <a:r>
              <a:rPr lang="en-US" dirty="0" smtClean="0">
                <a:solidFill>
                  <a:srgbClr val="000000"/>
                </a:solidFill>
                <a:latin typeface="TimesNewRomanPSMT"/>
              </a:rPr>
              <a:t>encrypt data</a:t>
            </a:r>
          </a:p>
          <a:p>
            <a:pPr marL="285750" indent="-285750">
              <a:buFont typeface="Arial" panose="020B0604020202020204" pitchFamily="34" charset="0"/>
              <a:buChar char="•"/>
            </a:pPr>
            <a:r>
              <a:rPr lang="en-US" dirty="0" smtClean="0">
                <a:solidFill>
                  <a:srgbClr val="000000"/>
                </a:solidFill>
                <a:latin typeface="TimesNewRomanPSMT"/>
              </a:rPr>
              <a:t>rendering </a:t>
            </a:r>
            <a:r>
              <a:rPr lang="en-US" dirty="0">
                <a:solidFill>
                  <a:srgbClr val="000000"/>
                </a:solidFill>
                <a:latin typeface="TimesNewRomanPSMT"/>
              </a:rPr>
              <a:t>them unusable until a ransom is paid.</a:t>
            </a:r>
            <a:r>
              <a:rPr lang="en-US" dirty="0"/>
              <a:t> </a:t>
            </a:r>
          </a:p>
        </p:txBody>
      </p:sp>
      <p:sp>
        <p:nvSpPr>
          <p:cNvPr id="6" name="Rectangle 5"/>
          <p:cNvSpPr/>
          <p:nvPr/>
        </p:nvSpPr>
        <p:spPr>
          <a:xfrm>
            <a:off x="470333" y="2838840"/>
            <a:ext cx="7678057" cy="923330"/>
          </a:xfrm>
          <a:prstGeom prst="rect">
            <a:avLst/>
          </a:prstGeom>
        </p:spPr>
        <p:txBody>
          <a:bodyPr wrap="square">
            <a:spAutoFit/>
          </a:bodyPr>
          <a:lstStyle/>
          <a:p>
            <a:r>
              <a:rPr lang="en-US" b="1" dirty="0" smtClean="0">
                <a:solidFill>
                  <a:srgbClr val="C00000"/>
                </a:solidFill>
                <a:latin typeface="TimesNewRomanPSMT"/>
              </a:rPr>
              <a:t>Artificial Intelligence </a:t>
            </a:r>
            <a:r>
              <a:rPr lang="en-US" b="1" dirty="0">
                <a:solidFill>
                  <a:srgbClr val="C00000"/>
                </a:solidFill>
                <a:latin typeface="TimesNewRomanPSMT"/>
              </a:rPr>
              <a:t>(AI) algorithms</a:t>
            </a:r>
            <a:r>
              <a:rPr lang="en-US" b="1" dirty="0">
                <a:latin typeface="TimesNewRomanPSMT"/>
              </a:rPr>
              <a:t> </a:t>
            </a:r>
            <a:r>
              <a:rPr lang="en-US" b="1" dirty="0" smtClean="0">
                <a:latin typeface="TimesNewRomanPSMT"/>
              </a:rPr>
              <a:t>to</a:t>
            </a:r>
          </a:p>
          <a:p>
            <a:pPr marL="285750" indent="-285750">
              <a:buFont typeface="Arial" panose="020B0604020202020204" pitchFamily="34" charset="0"/>
              <a:buChar char="•"/>
            </a:pPr>
            <a:r>
              <a:rPr lang="en-US" dirty="0" smtClean="0">
                <a:solidFill>
                  <a:srgbClr val="000000"/>
                </a:solidFill>
                <a:latin typeface="TimesNewRomanPSMT"/>
              </a:rPr>
              <a:t>adapt </a:t>
            </a:r>
            <a:r>
              <a:rPr lang="en-US" dirty="0">
                <a:solidFill>
                  <a:srgbClr val="000000"/>
                </a:solidFill>
                <a:latin typeface="TimesNewRomanPSMT"/>
              </a:rPr>
              <a:t>and evolve </a:t>
            </a:r>
            <a:r>
              <a:rPr lang="en-US" dirty="0" smtClean="0">
                <a:solidFill>
                  <a:srgbClr val="000000"/>
                </a:solidFill>
                <a:latin typeface="TimesNewRomanPSMT"/>
              </a:rPr>
              <a:t>tactics based </a:t>
            </a:r>
            <a:r>
              <a:rPr lang="en-US" dirty="0">
                <a:solidFill>
                  <a:srgbClr val="000000"/>
                </a:solidFill>
                <a:latin typeface="TimesNewRomanPSMT"/>
              </a:rPr>
              <a:t>on the defenses of a </a:t>
            </a:r>
            <a:r>
              <a:rPr lang="en-US" dirty="0" smtClean="0">
                <a:solidFill>
                  <a:srgbClr val="000000"/>
                </a:solidFill>
                <a:latin typeface="TimesNewRomanPSMT"/>
              </a:rPr>
              <a:t>target</a:t>
            </a:r>
          </a:p>
          <a:p>
            <a:pPr marL="285750" indent="-285750">
              <a:buFont typeface="Arial" panose="020B0604020202020204" pitchFamily="34" charset="0"/>
              <a:buChar char="•"/>
            </a:pPr>
            <a:r>
              <a:rPr lang="en-US" dirty="0" smtClean="0">
                <a:solidFill>
                  <a:srgbClr val="000000"/>
                </a:solidFill>
                <a:latin typeface="TimesNewRomanPSMT"/>
              </a:rPr>
              <a:t>making </a:t>
            </a:r>
            <a:r>
              <a:rPr lang="en-US" dirty="0">
                <a:solidFill>
                  <a:srgbClr val="000000"/>
                </a:solidFill>
                <a:latin typeface="TimesNewRomanPSMT"/>
              </a:rPr>
              <a:t>it </a:t>
            </a:r>
            <a:r>
              <a:rPr lang="en-US" b="1" dirty="0" smtClean="0">
                <a:solidFill>
                  <a:srgbClr val="FF0000"/>
                </a:solidFill>
                <a:latin typeface="TimesNewRomanPSMT"/>
              </a:rPr>
              <a:t>increasingly difficult </a:t>
            </a:r>
            <a:r>
              <a:rPr lang="en-US" b="1" dirty="0">
                <a:solidFill>
                  <a:srgbClr val="FF0000"/>
                </a:solidFill>
                <a:latin typeface="TimesNewRomanPSMT"/>
              </a:rPr>
              <a:t>to detect </a:t>
            </a:r>
            <a:r>
              <a:rPr lang="en-US" dirty="0">
                <a:solidFill>
                  <a:srgbClr val="000000"/>
                </a:solidFill>
                <a:latin typeface="TimesNewRomanPSMT"/>
              </a:rPr>
              <a:t>and mitigate attacks</a:t>
            </a:r>
            <a:r>
              <a:rPr lang="en-US" dirty="0" smtClean="0">
                <a:solidFill>
                  <a:srgbClr val="000000"/>
                </a:solidFill>
                <a:latin typeface="TimesNewRomanPSMT"/>
              </a:rPr>
              <a:t>.</a:t>
            </a:r>
            <a:endParaRPr lang="en-US" dirty="0"/>
          </a:p>
        </p:txBody>
      </p:sp>
      <p:sp>
        <p:nvSpPr>
          <p:cNvPr id="8" name="Rectangle 7"/>
          <p:cNvSpPr/>
          <p:nvPr/>
        </p:nvSpPr>
        <p:spPr>
          <a:xfrm>
            <a:off x="0" y="4316168"/>
            <a:ext cx="7721600" cy="1015663"/>
          </a:xfrm>
          <a:prstGeom prst="rect">
            <a:avLst/>
          </a:prstGeom>
        </p:spPr>
        <p:txBody>
          <a:bodyPr wrap="square">
            <a:spAutoFit/>
          </a:bodyPr>
          <a:lstStyle/>
          <a:p>
            <a:pPr algn="ctr"/>
            <a:r>
              <a:rPr lang="en-US" sz="2000" b="1" dirty="0">
                <a:solidFill>
                  <a:srgbClr val="FF0000"/>
                </a:solidFill>
                <a:latin typeface="Cambria" panose="02040503050406030204" pitchFamily="18" charset="0"/>
                <a:ea typeface="Cambria" panose="02040503050406030204" pitchFamily="18" charset="0"/>
              </a:rPr>
              <a:t>Examples of AI-powered ransomware attacks include “</a:t>
            </a:r>
            <a:r>
              <a:rPr lang="en-US" sz="2000" b="1" dirty="0" err="1">
                <a:solidFill>
                  <a:srgbClr val="FF0000"/>
                </a:solidFill>
                <a:latin typeface="Cambria" panose="02040503050406030204" pitchFamily="18" charset="0"/>
                <a:ea typeface="Cambria" panose="02040503050406030204" pitchFamily="18" charset="0"/>
              </a:rPr>
              <a:t>LockBit</a:t>
            </a:r>
            <a:r>
              <a:rPr lang="en-US" sz="2000" b="1" dirty="0">
                <a:solidFill>
                  <a:srgbClr val="FF0000"/>
                </a:solidFill>
                <a:latin typeface="Cambria" panose="02040503050406030204" pitchFamily="18" charset="0"/>
                <a:ea typeface="Cambria" panose="02040503050406030204" pitchFamily="18" charset="0"/>
              </a:rPr>
              <a:t> 2.0”, released in January 2023, which can encrypt more data and demand higher </a:t>
            </a:r>
            <a:r>
              <a:rPr lang="en-US" sz="2000" b="1" dirty="0" smtClean="0">
                <a:solidFill>
                  <a:srgbClr val="FF0000"/>
                </a:solidFill>
                <a:latin typeface="Cambria" panose="02040503050406030204" pitchFamily="18" charset="0"/>
                <a:ea typeface="Cambria" panose="02040503050406030204" pitchFamily="18" charset="0"/>
              </a:rPr>
              <a:t>ransomware [</a:t>
            </a:r>
            <a:r>
              <a:rPr lang="en-US" sz="2000" b="1" dirty="0">
                <a:solidFill>
                  <a:srgbClr val="FF0000"/>
                </a:solidFill>
                <a:latin typeface="Cambria" panose="02040503050406030204" pitchFamily="18" charset="0"/>
                <a:ea typeface="Cambria" panose="02040503050406030204" pitchFamily="18" charset="0"/>
              </a:rPr>
              <a:t>3</a:t>
            </a:r>
            <a:r>
              <a:rPr lang="en-US" sz="2000" b="1" dirty="0" smtClean="0">
                <a:solidFill>
                  <a:srgbClr val="FF0000"/>
                </a:solidFill>
                <a:latin typeface="Cambria" panose="02040503050406030204" pitchFamily="18" charset="0"/>
                <a:ea typeface="Cambria" panose="02040503050406030204" pitchFamily="18" charset="0"/>
              </a:rPr>
              <a:t>]</a:t>
            </a:r>
            <a:endParaRPr lang="en-US" sz="2000" dirty="0">
              <a:latin typeface="Cambria" panose="02040503050406030204" pitchFamily="18" charset="0"/>
              <a:ea typeface="Cambria" panose="02040503050406030204" pitchFamily="18" charset="0"/>
            </a:endParaRPr>
          </a:p>
        </p:txBody>
      </p:sp>
      <p:pic>
        <p:nvPicPr>
          <p:cNvPr id="9" name="Picture 8"/>
          <p:cNvPicPr>
            <a:picLocks noChangeAspect="1"/>
          </p:cNvPicPr>
          <p:nvPr/>
        </p:nvPicPr>
        <p:blipFill rotWithShape="1">
          <a:blip r:embed="rId2"/>
          <a:srcRect l="4149" t="10565" r="8334"/>
          <a:stretch/>
        </p:blipFill>
        <p:spPr>
          <a:xfrm>
            <a:off x="7616450" y="3106057"/>
            <a:ext cx="4343321" cy="2423820"/>
          </a:xfrm>
          <a:prstGeom prst="rect">
            <a:avLst/>
          </a:prstGeom>
        </p:spPr>
      </p:pic>
      <p:sp>
        <p:nvSpPr>
          <p:cNvPr id="4" name="Rectangle 3"/>
          <p:cNvSpPr/>
          <p:nvPr/>
        </p:nvSpPr>
        <p:spPr>
          <a:xfrm>
            <a:off x="470333" y="6027003"/>
            <a:ext cx="11721667" cy="584775"/>
          </a:xfrm>
          <a:prstGeom prst="rect">
            <a:avLst/>
          </a:prstGeom>
        </p:spPr>
        <p:txBody>
          <a:bodyPr wrap="square">
            <a:spAutoFit/>
          </a:bodyPr>
          <a:lstStyle/>
          <a:p>
            <a:pPr fontAlgn="base"/>
            <a:r>
              <a:rPr lang="en-US" sz="1600" dirty="0">
                <a:solidFill>
                  <a:srgbClr val="000000"/>
                </a:solidFill>
                <a:latin typeface="Cambria" panose="02040503050406030204" pitchFamily="18" charset="0"/>
                <a:ea typeface="Cambria" panose="02040503050406030204" pitchFamily="18" charset="0"/>
              </a:rPr>
              <a:t>[3] </a:t>
            </a:r>
            <a:r>
              <a:rPr lang="en-US" sz="1600" dirty="0" err="1">
                <a:solidFill>
                  <a:srgbClr val="222222"/>
                </a:solidFill>
                <a:latin typeface="Cambria" panose="02040503050406030204" pitchFamily="18" charset="0"/>
                <a:ea typeface="Cambria" panose="02040503050406030204" pitchFamily="18" charset="0"/>
              </a:rPr>
              <a:t>Ferdous</a:t>
            </a:r>
            <a:r>
              <a:rPr lang="en-US" sz="1600" dirty="0">
                <a:solidFill>
                  <a:srgbClr val="222222"/>
                </a:solidFill>
                <a:latin typeface="Cambria" panose="02040503050406030204" pitchFamily="18" charset="0"/>
                <a:ea typeface="Cambria" panose="02040503050406030204" pitchFamily="18" charset="0"/>
              </a:rPr>
              <a:t>, </a:t>
            </a:r>
            <a:r>
              <a:rPr lang="en-US" sz="1600" dirty="0" err="1">
                <a:solidFill>
                  <a:srgbClr val="222222"/>
                </a:solidFill>
                <a:latin typeface="Cambria" panose="02040503050406030204" pitchFamily="18" charset="0"/>
                <a:ea typeface="Cambria" panose="02040503050406030204" pitchFamily="18" charset="0"/>
              </a:rPr>
              <a:t>Jannatul</a:t>
            </a:r>
            <a:r>
              <a:rPr lang="en-US" sz="1600" dirty="0">
                <a:solidFill>
                  <a:srgbClr val="222222"/>
                </a:solidFill>
                <a:latin typeface="Cambria" panose="02040503050406030204" pitchFamily="18" charset="0"/>
                <a:ea typeface="Cambria" panose="02040503050406030204" pitchFamily="18" charset="0"/>
              </a:rPr>
              <a:t>, </a:t>
            </a:r>
            <a:r>
              <a:rPr lang="en-US" sz="1600" dirty="0" err="1">
                <a:solidFill>
                  <a:srgbClr val="222222"/>
                </a:solidFill>
                <a:latin typeface="Cambria" panose="02040503050406030204" pitchFamily="18" charset="0"/>
                <a:ea typeface="Cambria" panose="02040503050406030204" pitchFamily="18" charset="0"/>
              </a:rPr>
              <a:t>Rafiqul</a:t>
            </a:r>
            <a:r>
              <a:rPr lang="en-US" sz="1600" dirty="0">
                <a:solidFill>
                  <a:srgbClr val="222222"/>
                </a:solidFill>
                <a:latin typeface="Cambria" panose="02040503050406030204" pitchFamily="18" charset="0"/>
                <a:ea typeface="Cambria" panose="02040503050406030204" pitchFamily="18" charset="0"/>
              </a:rPr>
              <a:t> Islam, </a:t>
            </a:r>
            <a:r>
              <a:rPr lang="en-US" sz="1600" dirty="0" err="1">
                <a:solidFill>
                  <a:srgbClr val="222222"/>
                </a:solidFill>
                <a:latin typeface="Cambria" panose="02040503050406030204" pitchFamily="18" charset="0"/>
                <a:ea typeface="Cambria" panose="02040503050406030204" pitchFamily="18" charset="0"/>
              </a:rPr>
              <a:t>Arash</a:t>
            </a:r>
            <a:r>
              <a:rPr lang="en-US" sz="1600" dirty="0">
                <a:solidFill>
                  <a:srgbClr val="222222"/>
                </a:solidFill>
                <a:latin typeface="Cambria" panose="02040503050406030204" pitchFamily="18" charset="0"/>
                <a:ea typeface="Cambria" panose="02040503050406030204" pitchFamily="18" charset="0"/>
              </a:rPr>
              <a:t> </a:t>
            </a:r>
            <a:r>
              <a:rPr lang="en-US" sz="1600" dirty="0" err="1">
                <a:solidFill>
                  <a:srgbClr val="222222"/>
                </a:solidFill>
                <a:latin typeface="Cambria" panose="02040503050406030204" pitchFamily="18" charset="0"/>
                <a:ea typeface="Cambria" panose="02040503050406030204" pitchFamily="18" charset="0"/>
              </a:rPr>
              <a:t>Mahboubi</a:t>
            </a:r>
            <a:r>
              <a:rPr lang="en-US" sz="1600" dirty="0">
                <a:solidFill>
                  <a:srgbClr val="222222"/>
                </a:solidFill>
                <a:latin typeface="Cambria" panose="02040503050406030204" pitchFamily="18" charset="0"/>
                <a:ea typeface="Cambria" panose="02040503050406030204" pitchFamily="18" charset="0"/>
              </a:rPr>
              <a:t>, and Md </a:t>
            </a:r>
            <a:r>
              <a:rPr lang="en-US" sz="1600" dirty="0" err="1">
                <a:solidFill>
                  <a:srgbClr val="222222"/>
                </a:solidFill>
                <a:latin typeface="Cambria" panose="02040503050406030204" pitchFamily="18" charset="0"/>
                <a:ea typeface="Cambria" panose="02040503050406030204" pitchFamily="18" charset="0"/>
              </a:rPr>
              <a:t>Zahidul</a:t>
            </a:r>
            <a:r>
              <a:rPr lang="en-US" sz="1600" dirty="0">
                <a:solidFill>
                  <a:srgbClr val="222222"/>
                </a:solidFill>
                <a:latin typeface="Cambria" panose="02040503050406030204" pitchFamily="18" charset="0"/>
                <a:ea typeface="Cambria" panose="02040503050406030204" pitchFamily="18" charset="0"/>
              </a:rPr>
              <a:t> Islam. "AI-based Ransomware Detection: A Comprehensive Review." </a:t>
            </a:r>
            <a:r>
              <a:rPr lang="en-US" sz="1600" i="1" dirty="0">
                <a:solidFill>
                  <a:srgbClr val="222222"/>
                </a:solidFill>
                <a:latin typeface="Cambria" panose="02040503050406030204" pitchFamily="18" charset="0"/>
                <a:ea typeface="Cambria" panose="02040503050406030204" pitchFamily="18" charset="0"/>
              </a:rPr>
              <a:t>IEEE Access</a:t>
            </a:r>
            <a:r>
              <a:rPr lang="en-US" sz="1600" dirty="0">
                <a:solidFill>
                  <a:srgbClr val="222222"/>
                </a:solidFill>
                <a:latin typeface="Cambria" panose="02040503050406030204" pitchFamily="18" charset="0"/>
                <a:ea typeface="Cambria" panose="02040503050406030204" pitchFamily="18" charset="0"/>
              </a:rPr>
              <a:t> (2024).</a:t>
            </a:r>
            <a:endParaRPr lang="en-US" sz="1600" dirty="0">
              <a:solidFill>
                <a:srgbClr val="0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583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0359" y="58057"/>
            <a:ext cx="11237544" cy="659030"/>
          </a:xfrm>
        </p:spPr>
        <p:txBody>
          <a:bodyPr>
            <a:noAutofit/>
          </a:bodyPr>
          <a:lstStyle/>
          <a:p>
            <a:r>
              <a:rPr lang="en-US" sz="3600" dirty="0" smtClean="0">
                <a:solidFill>
                  <a:srgbClr val="0070C0"/>
                </a:solidFill>
                <a:latin typeface="Cambria" panose="02040503050406030204" pitchFamily="18" charset="0"/>
                <a:ea typeface="Cambria" panose="02040503050406030204" pitchFamily="18" charset="0"/>
              </a:rPr>
              <a:t>Existing Approaches to Defend Against Ransomware</a:t>
            </a:r>
            <a:endParaRPr lang="en-US" sz="3600" dirty="0">
              <a:solidFill>
                <a:srgbClr val="0070C0"/>
              </a:solidFill>
              <a:latin typeface="Cambria" panose="02040503050406030204" pitchFamily="18" charset="0"/>
              <a:ea typeface="Cambria" panose="020405030504060302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95943814"/>
              </p:ext>
            </p:extLst>
          </p:nvPr>
        </p:nvGraphicFramePr>
        <p:xfrm>
          <a:off x="695753" y="905773"/>
          <a:ext cx="11087293" cy="4230846"/>
        </p:xfrm>
        <a:graphic>
          <a:graphicData uri="http://schemas.openxmlformats.org/drawingml/2006/table">
            <a:tbl>
              <a:tblPr firstRow="1" bandRow="1">
                <a:tableStyleId>{5940675A-B579-460E-94D1-54222C63F5DA}</a:tableStyleId>
              </a:tblPr>
              <a:tblGrid>
                <a:gridCol w="650610">
                  <a:extLst>
                    <a:ext uri="{9D8B030D-6E8A-4147-A177-3AD203B41FA5}">
                      <a16:colId xmlns:a16="http://schemas.microsoft.com/office/drawing/2014/main" val="569807435"/>
                    </a:ext>
                  </a:extLst>
                </a:gridCol>
                <a:gridCol w="950388">
                  <a:extLst>
                    <a:ext uri="{9D8B030D-6E8A-4147-A177-3AD203B41FA5}">
                      <a16:colId xmlns:a16="http://schemas.microsoft.com/office/drawing/2014/main" val="3808888412"/>
                    </a:ext>
                  </a:extLst>
                </a:gridCol>
                <a:gridCol w="2025953">
                  <a:extLst>
                    <a:ext uri="{9D8B030D-6E8A-4147-A177-3AD203B41FA5}">
                      <a16:colId xmlns:a16="http://schemas.microsoft.com/office/drawing/2014/main" val="1993922782"/>
                    </a:ext>
                  </a:extLst>
                </a:gridCol>
                <a:gridCol w="957942">
                  <a:extLst>
                    <a:ext uri="{9D8B030D-6E8A-4147-A177-3AD203B41FA5}">
                      <a16:colId xmlns:a16="http://schemas.microsoft.com/office/drawing/2014/main" val="3311674765"/>
                    </a:ext>
                  </a:extLst>
                </a:gridCol>
                <a:gridCol w="1190172">
                  <a:extLst>
                    <a:ext uri="{9D8B030D-6E8A-4147-A177-3AD203B41FA5}">
                      <a16:colId xmlns:a16="http://schemas.microsoft.com/office/drawing/2014/main" val="3520153253"/>
                    </a:ext>
                  </a:extLst>
                </a:gridCol>
                <a:gridCol w="1088571">
                  <a:extLst>
                    <a:ext uri="{9D8B030D-6E8A-4147-A177-3AD203B41FA5}">
                      <a16:colId xmlns:a16="http://schemas.microsoft.com/office/drawing/2014/main" val="2147990215"/>
                    </a:ext>
                  </a:extLst>
                </a:gridCol>
                <a:gridCol w="1161143">
                  <a:extLst>
                    <a:ext uri="{9D8B030D-6E8A-4147-A177-3AD203B41FA5}">
                      <a16:colId xmlns:a16="http://schemas.microsoft.com/office/drawing/2014/main" val="968152741"/>
                    </a:ext>
                  </a:extLst>
                </a:gridCol>
                <a:gridCol w="3062514">
                  <a:extLst>
                    <a:ext uri="{9D8B030D-6E8A-4147-A177-3AD203B41FA5}">
                      <a16:colId xmlns:a16="http://schemas.microsoft.com/office/drawing/2014/main" val="770058582"/>
                    </a:ext>
                  </a:extLst>
                </a:gridCol>
              </a:tblGrid>
              <a:tr h="390366">
                <a:tc>
                  <a:txBody>
                    <a:bodyPr/>
                    <a:lstStyle/>
                    <a:p>
                      <a:pPr algn="ctr"/>
                      <a:r>
                        <a:rPr lang="en-US" b="1" dirty="0" smtClean="0"/>
                        <a:t>Year</a:t>
                      </a:r>
                      <a:endParaRPr lang="en-US" b="1" dirty="0"/>
                    </a:p>
                  </a:txBody>
                  <a:tcPr/>
                </a:tc>
                <a:tc>
                  <a:txBody>
                    <a:bodyPr/>
                    <a:lstStyle/>
                    <a:p>
                      <a:pPr algn="ctr"/>
                      <a:r>
                        <a:rPr lang="en-US" b="1" dirty="0" smtClean="0"/>
                        <a:t>Authors</a:t>
                      </a:r>
                      <a:endParaRPr lang="en-US" b="1" dirty="0"/>
                    </a:p>
                  </a:txBody>
                  <a:tcPr/>
                </a:tc>
                <a:tc>
                  <a:txBody>
                    <a:bodyPr/>
                    <a:lstStyle/>
                    <a:p>
                      <a:pPr algn="ctr"/>
                      <a:r>
                        <a:rPr lang="en-US" b="1" dirty="0" smtClean="0"/>
                        <a:t>Proposed Solution</a:t>
                      </a:r>
                      <a:endParaRPr lang="en-US" b="1" dirty="0"/>
                    </a:p>
                  </a:txBody>
                  <a:tcPr/>
                </a:tc>
                <a:tc>
                  <a:txBody>
                    <a:bodyPr/>
                    <a:lstStyle/>
                    <a:p>
                      <a:pPr algn="ctr"/>
                      <a:r>
                        <a:rPr lang="en-US" b="1" dirty="0" smtClean="0"/>
                        <a:t>Model</a:t>
                      </a:r>
                      <a:endParaRPr lang="en-US" b="1" dirty="0"/>
                    </a:p>
                  </a:txBody>
                  <a:tcPr/>
                </a:tc>
                <a:tc>
                  <a:txBody>
                    <a:bodyPr/>
                    <a:lstStyle/>
                    <a:p>
                      <a:pPr algn="ctr"/>
                      <a:r>
                        <a:rPr lang="en-US" b="1" dirty="0" smtClean="0"/>
                        <a:t>Dataset</a:t>
                      </a:r>
                      <a:endParaRPr lang="en-US" b="1" dirty="0"/>
                    </a:p>
                  </a:txBody>
                  <a:tcPr/>
                </a:tc>
                <a:tc>
                  <a:txBody>
                    <a:bodyPr/>
                    <a:lstStyle/>
                    <a:p>
                      <a:pPr algn="ctr"/>
                      <a:r>
                        <a:rPr lang="en-US" b="1" dirty="0" smtClean="0"/>
                        <a:t>Samples</a:t>
                      </a:r>
                      <a:endParaRPr lang="en-US" b="1" dirty="0"/>
                    </a:p>
                  </a:txBody>
                  <a:tcPr/>
                </a:tc>
                <a:tc>
                  <a:txBody>
                    <a:bodyPr/>
                    <a:lstStyle/>
                    <a:p>
                      <a:pPr algn="ctr"/>
                      <a:r>
                        <a:rPr lang="en-US" b="1" dirty="0" smtClean="0"/>
                        <a:t>Features</a:t>
                      </a:r>
                      <a:endParaRPr lang="en-US" b="1" dirty="0"/>
                    </a:p>
                  </a:txBody>
                  <a:tcPr/>
                </a:tc>
                <a:tc>
                  <a:txBody>
                    <a:bodyPr/>
                    <a:lstStyle/>
                    <a:p>
                      <a:pPr algn="ctr"/>
                      <a:r>
                        <a:rPr lang="en-US" b="1" dirty="0" smtClean="0"/>
                        <a:t>Outcomes</a:t>
                      </a:r>
                      <a:endParaRPr lang="en-US" b="1" dirty="0"/>
                    </a:p>
                  </a:txBody>
                  <a:tcPr/>
                </a:tc>
                <a:extLst>
                  <a:ext uri="{0D108BD9-81ED-4DB2-BD59-A6C34878D82A}">
                    <a16:rowId xmlns:a16="http://schemas.microsoft.com/office/drawing/2014/main" val="772452567"/>
                  </a:ext>
                </a:extLst>
              </a:tr>
              <a:tr h="361830">
                <a:tc>
                  <a:txBody>
                    <a:bodyPr/>
                    <a:lstStyle/>
                    <a:p>
                      <a:pPr algn="ctr"/>
                      <a:r>
                        <a:rPr lang="en-US" dirty="0" smtClean="0"/>
                        <a:t>2016</a:t>
                      </a:r>
                      <a:endParaRPr lang="en-US" dirty="0"/>
                    </a:p>
                  </a:txBody>
                  <a:tcPr/>
                </a:tc>
                <a:tc>
                  <a:txBody>
                    <a:bodyPr/>
                    <a:lstStyle/>
                    <a:p>
                      <a:pPr algn="ctr"/>
                      <a:r>
                        <a:rPr lang="en-US" dirty="0" err="1" smtClean="0"/>
                        <a:t>Kharraz</a:t>
                      </a:r>
                      <a:r>
                        <a:rPr lang="en-US" dirty="0" smtClean="0"/>
                        <a:t> et al.</a:t>
                      </a:r>
                      <a:br>
                        <a:rPr lang="en-US" dirty="0" smtClean="0"/>
                      </a:br>
                      <a:r>
                        <a:rPr lang="en-US" dirty="0" smtClean="0"/>
                        <a:t>[8]</a:t>
                      </a:r>
                      <a:endParaRPr lang="en-US" dirty="0"/>
                    </a:p>
                  </a:txBody>
                  <a:tcPr/>
                </a:tc>
                <a:tc>
                  <a:txBody>
                    <a:bodyPr/>
                    <a:lstStyle/>
                    <a:p>
                      <a:pPr algn="ctr"/>
                      <a:r>
                        <a:rPr lang="en-US" dirty="0" smtClean="0"/>
                        <a:t>Dynamic analysis system called UNVEIL</a:t>
                      </a:r>
                      <a:endParaRPr lang="en-US" dirty="0"/>
                    </a:p>
                  </a:txBody>
                  <a:tcPr/>
                </a:tc>
                <a:tc>
                  <a:txBody>
                    <a:bodyPr/>
                    <a:lstStyle/>
                    <a:p>
                      <a:pPr algn="ctr"/>
                      <a:r>
                        <a:rPr lang="en-US" dirty="0" smtClean="0"/>
                        <a:t>Statistical</a:t>
                      </a:r>
                      <a:endParaRPr lang="en-US" dirty="0"/>
                    </a:p>
                  </a:txBody>
                  <a:tcPr/>
                </a:tc>
                <a:tc>
                  <a:txBody>
                    <a:bodyPr/>
                    <a:lstStyle/>
                    <a:p>
                      <a:pPr algn="ctr"/>
                      <a:r>
                        <a:rPr lang="en-US" dirty="0" smtClean="0"/>
                        <a:t>Custom Generated</a:t>
                      </a:r>
                      <a:endParaRPr lang="en-US" dirty="0"/>
                    </a:p>
                  </a:txBody>
                  <a:tcPr/>
                </a:tc>
                <a:tc>
                  <a:txBody>
                    <a:bodyPr/>
                    <a:lstStyle/>
                    <a:p>
                      <a:pPr algn="ctr"/>
                      <a:r>
                        <a:rPr lang="en-US" dirty="0" smtClean="0"/>
                        <a:t>148,223</a:t>
                      </a:r>
                    </a:p>
                  </a:txBody>
                  <a:tcPr/>
                </a:tc>
                <a:tc>
                  <a:txBody>
                    <a:bodyPr/>
                    <a:lstStyle/>
                    <a:p>
                      <a:pPr algn="ctr"/>
                      <a:r>
                        <a:rPr lang="en-US" dirty="0" smtClean="0"/>
                        <a:t>30967</a:t>
                      </a:r>
                      <a:endParaRPr lang="en-US" dirty="0"/>
                    </a:p>
                  </a:txBody>
                  <a:tcPr/>
                </a:tc>
                <a:tc>
                  <a:txBody>
                    <a:bodyPr/>
                    <a:lstStyle/>
                    <a:p>
                      <a:r>
                        <a:rPr lang="en-US" dirty="0" smtClean="0"/>
                        <a:t>Total Samples: 148,223</a:t>
                      </a:r>
                    </a:p>
                    <a:p>
                      <a:r>
                        <a:rPr lang="en-US" dirty="0" smtClean="0"/>
                        <a:t>Detected Ransomware: 13,637</a:t>
                      </a:r>
                    </a:p>
                    <a:p>
                      <a:r>
                        <a:rPr lang="en-US" dirty="0" smtClean="0"/>
                        <a:t>Detection Rate: 96.3%</a:t>
                      </a:r>
                    </a:p>
                    <a:p>
                      <a:r>
                        <a:rPr lang="en-US" dirty="0" smtClean="0"/>
                        <a:t>False Positives: 0.0%</a:t>
                      </a:r>
                    </a:p>
                    <a:p>
                      <a:r>
                        <a:rPr lang="en-US" dirty="0" smtClean="0"/>
                        <a:t>New Detection: 9,872 (72.2%)</a:t>
                      </a:r>
                      <a:endParaRPr lang="en-US" dirty="0"/>
                    </a:p>
                  </a:txBody>
                  <a:tcPr/>
                </a:tc>
                <a:extLst>
                  <a:ext uri="{0D108BD9-81ED-4DB2-BD59-A6C34878D82A}">
                    <a16:rowId xmlns:a16="http://schemas.microsoft.com/office/drawing/2014/main" val="69025364"/>
                  </a:ext>
                </a:extLst>
              </a:tr>
              <a:tr h="361830">
                <a:tc>
                  <a:txBody>
                    <a:bodyPr/>
                    <a:lstStyle/>
                    <a:p>
                      <a:pPr algn="ctr"/>
                      <a:r>
                        <a:rPr lang="en-US" dirty="0" smtClean="0"/>
                        <a:t>2021</a:t>
                      </a:r>
                      <a:endParaRPr lang="en-US" dirty="0"/>
                    </a:p>
                  </a:txBody>
                  <a:tcPr/>
                </a:tc>
                <a:tc>
                  <a:txBody>
                    <a:bodyPr/>
                    <a:lstStyle/>
                    <a:p>
                      <a:pPr algn="ctr"/>
                      <a:r>
                        <a:rPr lang="en-US" dirty="0" err="1" smtClean="0"/>
                        <a:t>Almousa</a:t>
                      </a:r>
                      <a:r>
                        <a:rPr lang="en-US" dirty="0" smtClean="0"/>
                        <a:t> et al</a:t>
                      </a:r>
                      <a:br>
                        <a:rPr lang="en-US" dirty="0" smtClean="0"/>
                      </a:br>
                      <a:r>
                        <a:rPr lang="en-US" dirty="0" smtClean="0"/>
                        <a:t>[9]</a:t>
                      </a:r>
                      <a:endParaRPr lang="en-US" dirty="0"/>
                    </a:p>
                  </a:txBody>
                  <a:tcPr/>
                </a:tc>
                <a:tc>
                  <a:txBody>
                    <a:bodyPr/>
                    <a:lstStyle/>
                    <a:p>
                      <a:pPr algn="ctr"/>
                      <a:r>
                        <a:rPr lang="en-US" dirty="0" smtClean="0"/>
                        <a:t>API-based obfuscation techniques</a:t>
                      </a:r>
                      <a:endParaRPr lang="en-US" dirty="0"/>
                    </a:p>
                  </a:txBody>
                  <a:tcPr/>
                </a:tc>
                <a:tc>
                  <a:txBody>
                    <a:bodyPr/>
                    <a:lstStyle/>
                    <a:p>
                      <a:pPr algn="ctr"/>
                      <a:r>
                        <a:rPr lang="nb-NO" dirty="0" smtClean="0"/>
                        <a:t>k-NN</a:t>
                      </a:r>
                    </a:p>
                    <a:p>
                      <a:pPr algn="ctr"/>
                      <a:r>
                        <a:rPr lang="nb-NO" dirty="0" smtClean="0"/>
                        <a:t>SVM</a:t>
                      </a:r>
                    </a:p>
                    <a:p>
                      <a:pPr algn="ctr"/>
                      <a:r>
                        <a:rPr lang="nb-NO" dirty="0" smtClean="0"/>
                        <a:t>RF</a:t>
                      </a:r>
                      <a:endParaRPr lang="en-US" dirty="0"/>
                    </a:p>
                  </a:txBody>
                  <a:tcPr/>
                </a:tc>
                <a:tc>
                  <a:txBody>
                    <a:bodyPr/>
                    <a:lstStyle/>
                    <a:p>
                      <a:pPr algn="ctr"/>
                      <a:r>
                        <a:rPr lang="en-US" dirty="0" smtClean="0"/>
                        <a:t>Custom Generated</a:t>
                      </a:r>
                      <a:endParaRPr lang="en-US" dirty="0"/>
                    </a:p>
                  </a:txBody>
                  <a:tcPr/>
                </a:tc>
                <a:tc>
                  <a:txBody>
                    <a:bodyPr/>
                    <a:lstStyle/>
                    <a:p>
                      <a:pPr algn="ctr"/>
                      <a:r>
                        <a:rPr lang="en-US" dirty="0" smtClean="0"/>
                        <a:t>Ransomware: 58</a:t>
                      </a:r>
                      <a:br>
                        <a:rPr lang="en-US" dirty="0" smtClean="0"/>
                      </a:br>
                      <a:r>
                        <a:rPr lang="en-US" dirty="0" smtClean="0"/>
                        <a:t>Good: 66</a:t>
                      </a:r>
                      <a:endParaRPr lang="en-US" dirty="0"/>
                    </a:p>
                  </a:txBody>
                  <a:tcPr/>
                </a:tc>
                <a:tc>
                  <a:txBody>
                    <a:bodyPr/>
                    <a:lstStyle/>
                    <a:p>
                      <a:pPr algn="ctr"/>
                      <a:r>
                        <a:rPr lang="en-US" dirty="0" smtClean="0"/>
                        <a:t>206 common API Calls</a:t>
                      </a:r>
                      <a:endParaRPr lang="en-US" dirty="0"/>
                    </a:p>
                  </a:txBody>
                  <a:tcPr/>
                </a:tc>
                <a:tc>
                  <a:txBody>
                    <a:bodyPr/>
                    <a:lstStyle/>
                    <a:p>
                      <a:r>
                        <a:rPr lang="en-US" dirty="0" smtClean="0"/>
                        <a:t>K-NN</a:t>
                      </a:r>
                      <a:r>
                        <a:rPr lang="en-US" baseline="0" dirty="0" smtClean="0"/>
                        <a:t> </a:t>
                      </a:r>
                      <a:r>
                        <a:rPr lang="en-US" dirty="0" smtClean="0"/>
                        <a:t>: 99.18%, FP: 1</a:t>
                      </a:r>
                    </a:p>
                    <a:p>
                      <a:r>
                        <a:rPr lang="en-US" dirty="0" smtClean="0"/>
                        <a:t>SVM: 83.60%, FP: 17</a:t>
                      </a:r>
                    </a:p>
                    <a:p>
                      <a:r>
                        <a:rPr lang="en-US" dirty="0" smtClean="0"/>
                        <a:t>RF: 87%, FP: 12</a:t>
                      </a:r>
                    </a:p>
                  </a:txBody>
                  <a:tcPr/>
                </a:tc>
                <a:extLst>
                  <a:ext uri="{0D108BD9-81ED-4DB2-BD59-A6C34878D82A}">
                    <a16:rowId xmlns:a16="http://schemas.microsoft.com/office/drawing/2014/main" val="2338123971"/>
                  </a:ext>
                </a:extLst>
              </a:tr>
              <a:tr h="361830">
                <a:tc>
                  <a:txBody>
                    <a:bodyPr/>
                    <a:lstStyle/>
                    <a:p>
                      <a:r>
                        <a:rPr lang="en-US" dirty="0" smtClean="0"/>
                        <a:t>2022</a:t>
                      </a:r>
                      <a:endParaRPr lang="en-US" dirty="0"/>
                    </a:p>
                  </a:txBody>
                  <a:tcPr/>
                </a:tc>
                <a:tc>
                  <a:txBody>
                    <a:bodyPr/>
                    <a:lstStyle/>
                    <a:p>
                      <a:pPr algn="ctr"/>
                      <a:r>
                        <a:rPr lang="en-US" dirty="0" err="1" smtClean="0"/>
                        <a:t>Masum</a:t>
                      </a:r>
                      <a:r>
                        <a:rPr lang="en-US" dirty="0" smtClean="0"/>
                        <a:t> et al.</a:t>
                      </a:r>
                      <a:br>
                        <a:rPr lang="en-US" dirty="0" smtClean="0"/>
                      </a:br>
                      <a:r>
                        <a:rPr lang="en-US" dirty="0" smtClean="0"/>
                        <a:t>[10]</a:t>
                      </a:r>
                      <a:endParaRPr lang="en-US" dirty="0"/>
                    </a:p>
                  </a:txBody>
                  <a:tcPr/>
                </a:tc>
                <a:tc>
                  <a:txBody>
                    <a:bodyPr/>
                    <a:lstStyle/>
                    <a:p>
                      <a:pPr algn="ctr"/>
                      <a:r>
                        <a:rPr lang="en-US" dirty="0" smtClean="0"/>
                        <a:t>ML based detection</a:t>
                      </a:r>
                      <a:endParaRPr lang="en-US" dirty="0"/>
                    </a:p>
                  </a:txBody>
                  <a:tcPr/>
                </a:tc>
                <a:tc>
                  <a:txBody>
                    <a:bodyPr/>
                    <a:lstStyle/>
                    <a:p>
                      <a:pPr algn="ctr"/>
                      <a:r>
                        <a:rPr lang="en-US" dirty="0" smtClean="0"/>
                        <a:t>DT, RF, NB, LR, NN</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Publicly available</a:t>
                      </a:r>
                      <a:r>
                        <a:rPr lang="en-US" baseline="0" dirty="0" smtClean="0"/>
                        <a:t> but </a:t>
                      </a:r>
                      <a:r>
                        <a:rPr lang="en-US" dirty="0" smtClean="0"/>
                        <a:t>Custom Generated</a:t>
                      </a:r>
                    </a:p>
                  </a:txBody>
                  <a:tcPr/>
                </a:tc>
                <a:tc>
                  <a:txBody>
                    <a:bodyPr/>
                    <a:lstStyle/>
                    <a:p>
                      <a:r>
                        <a:rPr lang="en-US" dirty="0" smtClean="0"/>
                        <a:t>138047</a:t>
                      </a:r>
                      <a:br>
                        <a:rPr lang="en-US" dirty="0" smtClean="0"/>
                      </a:br>
                      <a:r>
                        <a:rPr lang="en-US" sz="1600" dirty="0" smtClean="0">
                          <a:latin typeface="Cambria" panose="02040503050406030204" pitchFamily="18" charset="0"/>
                          <a:ea typeface="Cambria" panose="02040503050406030204" pitchFamily="18" charset="0"/>
                        </a:rPr>
                        <a:t>70 % </a:t>
                      </a:r>
                      <a:r>
                        <a:rPr lang="en-US" sz="1400" b="1" dirty="0" smtClean="0"/>
                        <a:t>Good</a:t>
                      </a:r>
                      <a:r>
                        <a:rPr lang="en-US" sz="2000" dirty="0" smtClean="0"/>
                        <a:t/>
                      </a:r>
                      <a:br>
                        <a:rPr lang="en-US" sz="2000" dirty="0" smtClean="0"/>
                      </a:br>
                      <a:r>
                        <a:rPr lang="en-US" sz="1600" dirty="0" smtClean="0"/>
                        <a:t>30%</a:t>
                      </a:r>
                      <a:r>
                        <a:rPr lang="en-US" sz="1800" baseline="0" dirty="0" smtClean="0"/>
                        <a:t> </a:t>
                      </a:r>
                      <a:r>
                        <a:rPr lang="en-US" sz="1400" b="1" baseline="0" dirty="0" smtClean="0">
                          <a:latin typeface="Cambria" panose="02040503050406030204" pitchFamily="18" charset="0"/>
                          <a:ea typeface="Cambria" panose="02040503050406030204" pitchFamily="18" charset="0"/>
                        </a:rPr>
                        <a:t>Ransom</a:t>
                      </a:r>
                      <a:endParaRPr lang="en-US" sz="1150" b="1" dirty="0">
                        <a:latin typeface="Cambria" panose="02040503050406030204" pitchFamily="18" charset="0"/>
                        <a:ea typeface="Cambria" panose="02040503050406030204" pitchFamily="18" charset="0"/>
                      </a:endParaRPr>
                    </a:p>
                  </a:txBody>
                  <a:tcPr/>
                </a:tc>
                <a:tc>
                  <a:txBody>
                    <a:bodyPr/>
                    <a:lstStyle/>
                    <a:p>
                      <a:pPr algn="ctr"/>
                      <a:r>
                        <a:rPr lang="en-US" dirty="0" smtClean="0"/>
                        <a:t>13</a:t>
                      </a:r>
                      <a:endParaRPr lang="en-US" dirty="0"/>
                    </a:p>
                  </a:txBody>
                  <a:tcPr/>
                </a:tc>
                <a:tc>
                  <a:txBody>
                    <a:bodyPr/>
                    <a:lstStyle/>
                    <a:p>
                      <a:r>
                        <a:rPr lang="en-US" dirty="0" smtClean="0"/>
                        <a:t>DT: 0.98±0.01</a:t>
                      </a:r>
                    </a:p>
                    <a:p>
                      <a:r>
                        <a:rPr lang="en-US" dirty="0" smtClean="0"/>
                        <a:t>RF: 0.99±0.01</a:t>
                      </a:r>
                    </a:p>
                    <a:p>
                      <a:r>
                        <a:rPr lang="en-US" dirty="0" smtClean="0"/>
                        <a:t>NB: 0.35±0.03</a:t>
                      </a:r>
                    </a:p>
                    <a:p>
                      <a:r>
                        <a:rPr lang="en-US" dirty="0" smtClean="0"/>
                        <a:t>LR: 0.96±0.02</a:t>
                      </a:r>
                    </a:p>
                    <a:p>
                      <a:r>
                        <a:rPr lang="en-US" dirty="0" smtClean="0"/>
                        <a:t>NN:</a:t>
                      </a:r>
                      <a:r>
                        <a:rPr lang="en-US" baseline="0" dirty="0" smtClean="0"/>
                        <a:t> </a:t>
                      </a:r>
                      <a:r>
                        <a:rPr lang="en-US" dirty="0" smtClean="0"/>
                        <a:t>0.97±0.01</a:t>
                      </a:r>
                      <a:endParaRPr lang="en-US" dirty="0"/>
                    </a:p>
                  </a:txBody>
                  <a:tcPr/>
                </a:tc>
                <a:extLst>
                  <a:ext uri="{0D108BD9-81ED-4DB2-BD59-A6C34878D82A}">
                    <a16:rowId xmlns:a16="http://schemas.microsoft.com/office/drawing/2014/main" val="790670719"/>
                  </a:ext>
                </a:extLst>
              </a:tr>
            </a:tbl>
          </a:graphicData>
        </a:graphic>
      </p:graphicFrame>
      <p:sp>
        <p:nvSpPr>
          <p:cNvPr id="4" name="Rectangle 3"/>
          <p:cNvSpPr/>
          <p:nvPr/>
        </p:nvSpPr>
        <p:spPr>
          <a:xfrm>
            <a:off x="400360" y="5589535"/>
            <a:ext cx="11661012" cy="1200329"/>
          </a:xfrm>
          <a:prstGeom prst="rect">
            <a:avLst/>
          </a:prstGeom>
        </p:spPr>
        <p:txBody>
          <a:bodyPr wrap="square">
            <a:spAutoFit/>
          </a:bodyPr>
          <a:lstStyle/>
          <a:p>
            <a:r>
              <a:rPr lang="en-US" sz="1200" dirty="0" smtClean="0">
                <a:solidFill>
                  <a:srgbClr val="000000"/>
                </a:solidFill>
                <a:latin typeface="Cambria" panose="02040503050406030204" pitchFamily="18" charset="0"/>
                <a:ea typeface="Cambria" panose="02040503050406030204" pitchFamily="18" charset="0"/>
              </a:rPr>
              <a:t>[8] </a:t>
            </a:r>
            <a:r>
              <a:rPr lang="en-US" sz="1200" dirty="0" err="1" smtClean="0">
                <a:solidFill>
                  <a:srgbClr val="000000"/>
                </a:solidFill>
                <a:latin typeface="Cambria" panose="02040503050406030204" pitchFamily="18" charset="0"/>
                <a:ea typeface="Cambria" panose="02040503050406030204" pitchFamily="18" charset="0"/>
              </a:rPr>
              <a:t>Kharaz</a:t>
            </a:r>
            <a:r>
              <a:rPr lang="en-US" sz="1200" dirty="0">
                <a:solidFill>
                  <a:srgbClr val="000000"/>
                </a:solidFill>
                <a:latin typeface="Cambria" panose="02040503050406030204" pitchFamily="18" charset="0"/>
                <a:ea typeface="Cambria" panose="02040503050406030204" pitchFamily="18" charset="0"/>
              </a:rPr>
              <a:t>, A., Arshad, S., </a:t>
            </a:r>
            <a:r>
              <a:rPr lang="en-US" sz="1200" dirty="0" err="1">
                <a:solidFill>
                  <a:srgbClr val="000000"/>
                </a:solidFill>
                <a:latin typeface="Cambria" panose="02040503050406030204" pitchFamily="18" charset="0"/>
                <a:ea typeface="Cambria" panose="02040503050406030204" pitchFamily="18" charset="0"/>
              </a:rPr>
              <a:t>Mulliner</a:t>
            </a:r>
            <a:r>
              <a:rPr lang="en-US" sz="1200" dirty="0">
                <a:solidFill>
                  <a:srgbClr val="000000"/>
                </a:solidFill>
                <a:latin typeface="Cambria" panose="02040503050406030204" pitchFamily="18" charset="0"/>
                <a:ea typeface="Cambria" panose="02040503050406030204" pitchFamily="18" charset="0"/>
              </a:rPr>
              <a:t>, C., Robertson, W., &amp; </a:t>
            </a:r>
            <a:r>
              <a:rPr lang="en-US" sz="1200" dirty="0" err="1">
                <a:solidFill>
                  <a:srgbClr val="000000"/>
                </a:solidFill>
                <a:latin typeface="Cambria" panose="02040503050406030204" pitchFamily="18" charset="0"/>
                <a:ea typeface="Cambria" panose="02040503050406030204" pitchFamily="18" charset="0"/>
              </a:rPr>
              <a:t>Kirda</a:t>
            </a:r>
            <a:r>
              <a:rPr lang="en-US" sz="1200" dirty="0">
                <a:solidFill>
                  <a:srgbClr val="000000"/>
                </a:solidFill>
                <a:latin typeface="Cambria" panose="02040503050406030204" pitchFamily="18" charset="0"/>
                <a:ea typeface="Cambria" panose="02040503050406030204" pitchFamily="18" charset="0"/>
              </a:rPr>
              <a:t>, E. (2016). {UNVEIL}: A {Large-Scale}, automated approach to detecting ransomware. In </a:t>
            </a:r>
            <a:r>
              <a:rPr lang="en-US" sz="1200" i="1" dirty="0">
                <a:solidFill>
                  <a:srgbClr val="000000"/>
                </a:solidFill>
                <a:latin typeface="Cambria" panose="02040503050406030204" pitchFamily="18" charset="0"/>
                <a:ea typeface="Cambria" panose="02040503050406030204" pitchFamily="18" charset="0"/>
              </a:rPr>
              <a:t>25th USENIX security </a:t>
            </a:r>
            <a:r>
              <a:rPr lang="en-US" sz="1200" i="1" dirty="0" smtClean="0">
                <a:solidFill>
                  <a:srgbClr val="000000"/>
                </a:solidFill>
                <a:latin typeface="Cambria" panose="02040503050406030204" pitchFamily="18" charset="0"/>
                <a:ea typeface="Cambria" panose="02040503050406030204" pitchFamily="18" charset="0"/>
              </a:rPr>
              <a:t/>
            </a:r>
            <a:br>
              <a:rPr lang="en-US" sz="1200" i="1" dirty="0" smtClean="0">
                <a:solidFill>
                  <a:srgbClr val="000000"/>
                </a:solidFill>
                <a:latin typeface="Cambria" panose="02040503050406030204" pitchFamily="18" charset="0"/>
                <a:ea typeface="Cambria" panose="02040503050406030204" pitchFamily="18" charset="0"/>
              </a:rPr>
            </a:br>
            <a:r>
              <a:rPr lang="en-US" sz="1200" i="1" dirty="0" smtClean="0">
                <a:solidFill>
                  <a:srgbClr val="000000"/>
                </a:solidFill>
                <a:latin typeface="Cambria" panose="02040503050406030204" pitchFamily="18" charset="0"/>
                <a:ea typeface="Cambria" panose="02040503050406030204" pitchFamily="18" charset="0"/>
              </a:rPr>
              <a:t>       symposium </a:t>
            </a:r>
            <a:r>
              <a:rPr lang="en-US" sz="1200" i="1" dirty="0">
                <a:solidFill>
                  <a:srgbClr val="000000"/>
                </a:solidFill>
                <a:latin typeface="Cambria" panose="02040503050406030204" pitchFamily="18" charset="0"/>
                <a:ea typeface="Cambria" panose="02040503050406030204" pitchFamily="18" charset="0"/>
              </a:rPr>
              <a:t>(USENIX Security 16)</a:t>
            </a:r>
            <a:r>
              <a:rPr lang="en-US" sz="1200" dirty="0">
                <a:solidFill>
                  <a:srgbClr val="000000"/>
                </a:solidFill>
                <a:latin typeface="Cambria" panose="02040503050406030204" pitchFamily="18" charset="0"/>
                <a:ea typeface="Cambria" panose="02040503050406030204" pitchFamily="18" charset="0"/>
              </a:rPr>
              <a:t> (pp. 757-772).</a:t>
            </a:r>
            <a:r>
              <a:rPr lang="en-US" sz="1200" dirty="0">
                <a:latin typeface="Cambria" panose="02040503050406030204" pitchFamily="18" charset="0"/>
                <a:ea typeface="Cambria" panose="02040503050406030204" pitchFamily="18" charset="0"/>
              </a:rPr>
              <a:t> </a:t>
            </a:r>
            <a:endParaRPr lang="en-US" sz="1200" dirty="0" smtClean="0">
              <a:latin typeface="Cambria" panose="02040503050406030204" pitchFamily="18" charset="0"/>
              <a:ea typeface="Cambria" panose="02040503050406030204" pitchFamily="18" charset="0"/>
            </a:endParaRPr>
          </a:p>
          <a:p>
            <a:r>
              <a:rPr lang="en-US" sz="1200" dirty="0" smtClean="0">
                <a:latin typeface="Cambria" panose="02040503050406030204" pitchFamily="18" charset="0"/>
                <a:ea typeface="Cambria" panose="02040503050406030204" pitchFamily="18" charset="0"/>
              </a:rPr>
              <a:t>[9] </a:t>
            </a:r>
            <a:r>
              <a:rPr lang="en-US" sz="1200" dirty="0" err="1">
                <a:latin typeface="Cambria" panose="02040503050406030204" pitchFamily="18" charset="0"/>
                <a:ea typeface="Cambria" panose="02040503050406030204" pitchFamily="18" charset="0"/>
              </a:rPr>
              <a:t>Almousa</a:t>
            </a:r>
            <a:r>
              <a:rPr lang="en-US" sz="1200" dirty="0">
                <a:latin typeface="Cambria" panose="02040503050406030204" pitchFamily="18" charset="0"/>
                <a:ea typeface="Cambria" panose="02040503050406030204" pitchFamily="18" charset="0"/>
              </a:rPr>
              <a:t>, M., </a:t>
            </a:r>
            <a:r>
              <a:rPr lang="en-US" sz="1200" dirty="0" err="1">
                <a:latin typeface="Cambria" panose="02040503050406030204" pitchFamily="18" charset="0"/>
                <a:ea typeface="Cambria" panose="02040503050406030204" pitchFamily="18" charset="0"/>
              </a:rPr>
              <a:t>Basavaraju</a:t>
            </a:r>
            <a:r>
              <a:rPr lang="en-US" sz="1200" dirty="0">
                <a:latin typeface="Cambria" panose="02040503050406030204" pitchFamily="18" charset="0"/>
                <a:ea typeface="Cambria" panose="02040503050406030204" pitchFamily="18" charset="0"/>
              </a:rPr>
              <a:t>, S., &amp; Anwar, M. (2021, December). </a:t>
            </a:r>
            <a:r>
              <a:rPr lang="en-US" sz="1200" dirty="0" err="1">
                <a:latin typeface="Cambria" panose="02040503050406030204" pitchFamily="18" charset="0"/>
                <a:ea typeface="Cambria" panose="02040503050406030204" pitchFamily="18" charset="0"/>
              </a:rPr>
              <a:t>Api</a:t>
            </a:r>
            <a:r>
              <a:rPr lang="en-US" sz="1200" dirty="0">
                <a:latin typeface="Cambria" panose="02040503050406030204" pitchFamily="18" charset="0"/>
                <a:ea typeface="Cambria" panose="02040503050406030204" pitchFamily="18" charset="0"/>
              </a:rPr>
              <a:t>-based ransomware detection using machine learning-based threat detection models. In </a:t>
            </a:r>
            <a:r>
              <a:rPr lang="en-US" sz="1200" i="1" dirty="0">
                <a:latin typeface="Cambria" panose="02040503050406030204" pitchFamily="18" charset="0"/>
                <a:ea typeface="Cambria" panose="02040503050406030204" pitchFamily="18" charset="0"/>
              </a:rPr>
              <a:t>2021 18th </a:t>
            </a:r>
            <a:r>
              <a:rPr lang="en-US" sz="1200" i="1" dirty="0" smtClean="0">
                <a:latin typeface="Cambria" panose="02040503050406030204" pitchFamily="18" charset="0"/>
                <a:ea typeface="Cambria" panose="02040503050406030204" pitchFamily="18" charset="0"/>
              </a:rPr>
              <a:t/>
            </a:r>
            <a:br>
              <a:rPr lang="en-US" sz="1200" i="1" dirty="0" smtClean="0">
                <a:latin typeface="Cambria" panose="02040503050406030204" pitchFamily="18" charset="0"/>
                <a:ea typeface="Cambria" panose="02040503050406030204" pitchFamily="18" charset="0"/>
              </a:rPr>
            </a:br>
            <a:r>
              <a:rPr lang="en-US" sz="1200" i="1" dirty="0" smtClean="0">
                <a:latin typeface="Cambria" panose="02040503050406030204" pitchFamily="18" charset="0"/>
                <a:ea typeface="Cambria" panose="02040503050406030204" pitchFamily="18" charset="0"/>
              </a:rPr>
              <a:t>       International </a:t>
            </a:r>
            <a:r>
              <a:rPr lang="en-US" sz="1200" i="1" dirty="0">
                <a:latin typeface="Cambria" panose="02040503050406030204" pitchFamily="18" charset="0"/>
                <a:ea typeface="Cambria" panose="02040503050406030204" pitchFamily="18" charset="0"/>
              </a:rPr>
              <a:t>Conference on Privacy, Security and Trust (PST)</a:t>
            </a:r>
            <a:r>
              <a:rPr lang="en-US" sz="1200" dirty="0">
                <a:latin typeface="Cambria" panose="02040503050406030204" pitchFamily="18" charset="0"/>
                <a:ea typeface="Cambria" panose="02040503050406030204" pitchFamily="18" charset="0"/>
              </a:rPr>
              <a:t> (pp. 1-7). IEEE</a:t>
            </a:r>
            <a:r>
              <a:rPr lang="en-US" sz="1000" dirty="0">
                <a:latin typeface="Cambria" panose="02040503050406030204" pitchFamily="18" charset="0"/>
                <a:ea typeface="Cambria" panose="02040503050406030204" pitchFamily="18" charset="0"/>
              </a:rPr>
              <a:t> </a:t>
            </a:r>
            <a:endParaRPr lang="en-US" sz="1000" dirty="0" smtClean="0">
              <a:latin typeface="Cambria" panose="02040503050406030204" pitchFamily="18" charset="0"/>
              <a:ea typeface="Cambria" panose="02040503050406030204" pitchFamily="18" charset="0"/>
            </a:endParaRPr>
          </a:p>
          <a:p>
            <a:r>
              <a:rPr lang="en-US" sz="1000" dirty="0" smtClean="0">
                <a:latin typeface="Cambria" panose="02040503050406030204" pitchFamily="18" charset="0"/>
                <a:ea typeface="Cambria" panose="02040503050406030204" pitchFamily="18" charset="0"/>
              </a:rPr>
              <a:t>[10] </a:t>
            </a:r>
            <a:r>
              <a:rPr lang="en-US" sz="1200" dirty="0" err="1">
                <a:latin typeface="Cambria" panose="02040503050406030204" pitchFamily="18" charset="0"/>
                <a:ea typeface="Cambria" panose="02040503050406030204" pitchFamily="18" charset="0"/>
              </a:rPr>
              <a:t>Masum</a:t>
            </a:r>
            <a:r>
              <a:rPr lang="en-US" sz="1200" dirty="0">
                <a:latin typeface="Cambria" panose="02040503050406030204" pitchFamily="18" charset="0"/>
                <a:ea typeface="Cambria" panose="02040503050406030204" pitchFamily="18" charset="0"/>
              </a:rPr>
              <a:t>, M., </a:t>
            </a:r>
            <a:r>
              <a:rPr lang="en-US" sz="1200" dirty="0" err="1">
                <a:latin typeface="Cambria" panose="02040503050406030204" pitchFamily="18" charset="0"/>
                <a:ea typeface="Cambria" panose="02040503050406030204" pitchFamily="18" charset="0"/>
              </a:rPr>
              <a:t>Faruk</a:t>
            </a:r>
            <a:r>
              <a:rPr lang="en-US" sz="1200" dirty="0">
                <a:latin typeface="Cambria" panose="02040503050406030204" pitchFamily="18" charset="0"/>
                <a:ea typeface="Cambria" panose="02040503050406030204" pitchFamily="18" charset="0"/>
              </a:rPr>
              <a:t>, M. J. H., </a:t>
            </a:r>
            <a:r>
              <a:rPr lang="en-US" sz="1200" dirty="0" err="1">
                <a:latin typeface="Cambria" panose="02040503050406030204" pitchFamily="18" charset="0"/>
                <a:ea typeface="Cambria" panose="02040503050406030204" pitchFamily="18" charset="0"/>
              </a:rPr>
              <a:t>Shahriar</a:t>
            </a:r>
            <a:r>
              <a:rPr lang="en-US" sz="1200" dirty="0">
                <a:latin typeface="Cambria" panose="02040503050406030204" pitchFamily="18" charset="0"/>
                <a:ea typeface="Cambria" panose="02040503050406030204" pitchFamily="18" charset="0"/>
              </a:rPr>
              <a:t>, H., Qian, K., Lo, D., &amp; Adnan, M. I. (2022, January). Ransomware classification and detection with machine learning algorithms. In 2022 </a:t>
            </a:r>
            <a:r>
              <a:rPr lang="en-US" sz="1200" dirty="0" smtClean="0">
                <a:latin typeface="Cambria" panose="02040503050406030204" pitchFamily="18" charset="0"/>
                <a:ea typeface="Cambria" panose="02040503050406030204" pitchFamily="18" charset="0"/>
              </a:rPr>
              <a:t/>
            </a:r>
            <a:br>
              <a:rPr lang="en-US" sz="1200" dirty="0" smtClean="0">
                <a:latin typeface="Cambria" panose="02040503050406030204" pitchFamily="18" charset="0"/>
                <a:ea typeface="Cambria" panose="02040503050406030204" pitchFamily="18" charset="0"/>
              </a:rPr>
            </a:br>
            <a:r>
              <a:rPr lang="en-US" sz="1200" dirty="0" smtClean="0">
                <a:latin typeface="Cambria" panose="02040503050406030204" pitchFamily="18" charset="0"/>
                <a:ea typeface="Cambria" panose="02040503050406030204" pitchFamily="18" charset="0"/>
              </a:rPr>
              <a:t>        IEEE </a:t>
            </a:r>
            <a:r>
              <a:rPr lang="en-US" sz="1200" dirty="0">
                <a:latin typeface="Cambria" panose="02040503050406030204" pitchFamily="18" charset="0"/>
                <a:ea typeface="Cambria" panose="02040503050406030204" pitchFamily="18" charset="0"/>
              </a:rPr>
              <a:t>12th Annual Computing and Communication Workshop and Conference (CCWC) (pp. 0316-0322). IEEE. </a:t>
            </a:r>
          </a:p>
        </p:txBody>
      </p:sp>
    </p:spTree>
    <p:extLst>
      <p:ext uri="{BB962C8B-B14F-4D97-AF65-F5344CB8AC3E}">
        <p14:creationId xmlns:p14="http://schemas.microsoft.com/office/powerpoint/2010/main" val="1237063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7495" y="0"/>
            <a:ext cx="11237544" cy="571945"/>
          </a:xfrm>
        </p:spPr>
        <p:txBody>
          <a:bodyPr>
            <a:noAutofit/>
          </a:bodyPr>
          <a:lstStyle/>
          <a:p>
            <a:r>
              <a:rPr lang="en-US" sz="3600" dirty="0" smtClean="0">
                <a:solidFill>
                  <a:srgbClr val="0070C0"/>
                </a:solidFill>
                <a:latin typeface="Cambria" panose="02040503050406030204" pitchFamily="18" charset="0"/>
                <a:ea typeface="Cambria" panose="02040503050406030204" pitchFamily="18" charset="0"/>
              </a:rPr>
              <a:t>Existing Approaches to Defend Against Ransomware</a:t>
            </a:r>
            <a:endParaRPr lang="en-US" sz="3600" dirty="0">
              <a:solidFill>
                <a:srgbClr val="0070C0"/>
              </a:solidFill>
              <a:latin typeface="Cambria" panose="02040503050406030204" pitchFamily="18" charset="0"/>
              <a:ea typeface="Cambria" panose="020405030504060302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79623386"/>
              </p:ext>
            </p:extLst>
          </p:nvPr>
        </p:nvGraphicFramePr>
        <p:xfrm>
          <a:off x="29908" y="571945"/>
          <a:ext cx="12060492" cy="4505166"/>
        </p:xfrm>
        <a:graphic>
          <a:graphicData uri="http://schemas.openxmlformats.org/drawingml/2006/table">
            <a:tbl>
              <a:tblPr firstRow="1" bandRow="1">
                <a:tableStyleId>{5940675A-B579-460E-94D1-54222C63F5DA}</a:tableStyleId>
              </a:tblPr>
              <a:tblGrid>
                <a:gridCol w="698818">
                  <a:extLst>
                    <a:ext uri="{9D8B030D-6E8A-4147-A177-3AD203B41FA5}">
                      <a16:colId xmlns:a16="http://schemas.microsoft.com/office/drawing/2014/main" val="569807435"/>
                    </a:ext>
                  </a:extLst>
                </a:gridCol>
                <a:gridCol w="1337462">
                  <a:extLst>
                    <a:ext uri="{9D8B030D-6E8A-4147-A177-3AD203B41FA5}">
                      <a16:colId xmlns:a16="http://schemas.microsoft.com/office/drawing/2014/main" val="3808888412"/>
                    </a:ext>
                  </a:extLst>
                </a:gridCol>
                <a:gridCol w="2462269">
                  <a:extLst>
                    <a:ext uri="{9D8B030D-6E8A-4147-A177-3AD203B41FA5}">
                      <a16:colId xmlns:a16="http://schemas.microsoft.com/office/drawing/2014/main" val="1993922782"/>
                    </a:ext>
                  </a:extLst>
                </a:gridCol>
                <a:gridCol w="1364343">
                  <a:extLst>
                    <a:ext uri="{9D8B030D-6E8A-4147-A177-3AD203B41FA5}">
                      <a16:colId xmlns:a16="http://schemas.microsoft.com/office/drawing/2014/main" val="3311674765"/>
                    </a:ext>
                  </a:extLst>
                </a:gridCol>
                <a:gridCol w="1515338">
                  <a:extLst>
                    <a:ext uri="{9D8B030D-6E8A-4147-A177-3AD203B41FA5}">
                      <a16:colId xmlns:a16="http://schemas.microsoft.com/office/drawing/2014/main" val="3520153253"/>
                    </a:ext>
                  </a:extLst>
                </a:gridCol>
                <a:gridCol w="1411331">
                  <a:extLst>
                    <a:ext uri="{9D8B030D-6E8A-4147-A177-3AD203B41FA5}">
                      <a16:colId xmlns:a16="http://schemas.microsoft.com/office/drawing/2014/main" val="2147990215"/>
                    </a:ext>
                  </a:extLst>
                </a:gridCol>
                <a:gridCol w="1108302">
                  <a:extLst>
                    <a:ext uri="{9D8B030D-6E8A-4147-A177-3AD203B41FA5}">
                      <a16:colId xmlns:a16="http://schemas.microsoft.com/office/drawing/2014/main" val="968152741"/>
                    </a:ext>
                  </a:extLst>
                </a:gridCol>
                <a:gridCol w="2162629">
                  <a:extLst>
                    <a:ext uri="{9D8B030D-6E8A-4147-A177-3AD203B41FA5}">
                      <a16:colId xmlns:a16="http://schemas.microsoft.com/office/drawing/2014/main" val="770058582"/>
                    </a:ext>
                  </a:extLst>
                </a:gridCol>
              </a:tblGrid>
              <a:tr h="390366">
                <a:tc>
                  <a:txBody>
                    <a:bodyPr/>
                    <a:lstStyle/>
                    <a:p>
                      <a:pPr algn="ctr"/>
                      <a:r>
                        <a:rPr lang="en-US" b="1" dirty="0" smtClean="0"/>
                        <a:t>Year</a:t>
                      </a:r>
                      <a:endParaRPr lang="en-US" b="1" dirty="0"/>
                    </a:p>
                  </a:txBody>
                  <a:tcPr/>
                </a:tc>
                <a:tc>
                  <a:txBody>
                    <a:bodyPr/>
                    <a:lstStyle/>
                    <a:p>
                      <a:pPr algn="ctr"/>
                      <a:r>
                        <a:rPr lang="en-US" b="1" dirty="0" smtClean="0"/>
                        <a:t>Authors</a:t>
                      </a:r>
                      <a:endParaRPr lang="en-US" b="1" dirty="0"/>
                    </a:p>
                  </a:txBody>
                  <a:tcPr/>
                </a:tc>
                <a:tc>
                  <a:txBody>
                    <a:bodyPr/>
                    <a:lstStyle/>
                    <a:p>
                      <a:pPr algn="ctr"/>
                      <a:r>
                        <a:rPr lang="en-US" b="1" dirty="0" smtClean="0"/>
                        <a:t>Proposed Solution</a:t>
                      </a:r>
                      <a:endParaRPr lang="en-US" b="1" dirty="0"/>
                    </a:p>
                  </a:txBody>
                  <a:tcPr/>
                </a:tc>
                <a:tc>
                  <a:txBody>
                    <a:bodyPr/>
                    <a:lstStyle/>
                    <a:p>
                      <a:pPr algn="ctr"/>
                      <a:r>
                        <a:rPr lang="en-US" b="1" dirty="0" smtClean="0"/>
                        <a:t>Model</a:t>
                      </a:r>
                      <a:endParaRPr lang="en-US" b="1" dirty="0"/>
                    </a:p>
                  </a:txBody>
                  <a:tcPr/>
                </a:tc>
                <a:tc>
                  <a:txBody>
                    <a:bodyPr/>
                    <a:lstStyle/>
                    <a:p>
                      <a:pPr algn="ctr"/>
                      <a:r>
                        <a:rPr lang="en-US" b="1" dirty="0" smtClean="0"/>
                        <a:t>Dataset</a:t>
                      </a:r>
                      <a:endParaRPr lang="en-US" b="1" dirty="0"/>
                    </a:p>
                  </a:txBody>
                  <a:tcPr/>
                </a:tc>
                <a:tc>
                  <a:txBody>
                    <a:bodyPr/>
                    <a:lstStyle/>
                    <a:p>
                      <a:pPr algn="ctr"/>
                      <a:r>
                        <a:rPr lang="en-US" b="1" dirty="0" smtClean="0"/>
                        <a:t>Samples</a:t>
                      </a:r>
                      <a:endParaRPr lang="en-US" b="1" dirty="0"/>
                    </a:p>
                  </a:txBody>
                  <a:tcPr/>
                </a:tc>
                <a:tc>
                  <a:txBody>
                    <a:bodyPr/>
                    <a:lstStyle/>
                    <a:p>
                      <a:pPr algn="ctr"/>
                      <a:r>
                        <a:rPr lang="en-US" b="1" dirty="0" smtClean="0"/>
                        <a:t>Features</a:t>
                      </a:r>
                      <a:endParaRPr lang="en-US" b="1" dirty="0"/>
                    </a:p>
                  </a:txBody>
                  <a:tcPr/>
                </a:tc>
                <a:tc>
                  <a:txBody>
                    <a:bodyPr/>
                    <a:lstStyle/>
                    <a:p>
                      <a:pPr algn="ctr"/>
                      <a:r>
                        <a:rPr lang="en-US" b="1" dirty="0" smtClean="0"/>
                        <a:t>Outcomes</a:t>
                      </a:r>
                      <a:endParaRPr lang="en-US" b="1" dirty="0"/>
                    </a:p>
                  </a:txBody>
                  <a:tcPr/>
                </a:tc>
                <a:extLst>
                  <a:ext uri="{0D108BD9-81ED-4DB2-BD59-A6C34878D82A}">
                    <a16:rowId xmlns:a16="http://schemas.microsoft.com/office/drawing/2014/main" val="772452567"/>
                  </a:ext>
                </a:extLst>
              </a:tr>
              <a:tr h="361830">
                <a:tc>
                  <a:txBody>
                    <a:bodyPr/>
                    <a:lstStyle/>
                    <a:p>
                      <a:pPr algn="ctr"/>
                      <a:r>
                        <a:rPr lang="en-US" dirty="0" smtClean="0"/>
                        <a:t>2023</a:t>
                      </a:r>
                      <a:endParaRPr lang="en-US" dirty="0"/>
                    </a:p>
                  </a:txBody>
                  <a:tcPr/>
                </a:tc>
                <a:tc>
                  <a:txBody>
                    <a:bodyPr/>
                    <a:lstStyle/>
                    <a:p>
                      <a:pPr algn="ctr"/>
                      <a:r>
                        <a:rPr lang="en-US" dirty="0" smtClean="0"/>
                        <a:t>Moreira et al</a:t>
                      </a:r>
                    </a:p>
                    <a:p>
                      <a:pPr algn="ctr"/>
                      <a:r>
                        <a:rPr lang="en-US" dirty="0" smtClean="0"/>
                        <a:t>[11]</a:t>
                      </a:r>
                      <a:endParaRPr lang="en-US" dirty="0"/>
                    </a:p>
                  </a:txBody>
                  <a:tcPr/>
                </a:tc>
                <a:tc>
                  <a:txBody>
                    <a:bodyPr/>
                    <a:lstStyle/>
                    <a:p>
                      <a:pPr algn="ctr"/>
                      <a:r>
                        <a:rPr lang="en-US" dirty="0" smtClean="0"/>
                        <a:t>Static analysis approach for detecting ransomware by converting PE headers into color images</a:t>
                      </a:r>
                      <a:endParaRPr lang="en-US" dirty="0"/>
                    </a:p>
                  </a:txBody>
                  <a:tcPr/>
                </a:tc>
                <a:tc>
                  <a:txBody>
                    <a:bodyPr/>
                    <a:lstStyle/>
                    <a:p>
                      <a:pPr algn="ctr"/>
                      <a:r>
                        <a:rPr lang="en-US" dirty="0" smtClean="0"/>
                        <a:t>CNN</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Dataset 1 generated, Publicly available</a:t>
                      </a:r>
                      <a:r>
                        <a:rPr lang="en-US" baseline="0" dirty="0" smtClean="0"/>
                        <a:t> but </a:t>
                      </a:r>
                      <a:r>
                        <a:rPr lang="en-US" dirty="0" smtClean="0"/>
                        <a:t>Generated Dataset 2</a:t>
                      </a:r>
                    </a:p>
                  </a:txBody>
                  <a:tcPr/>
                </a:tc>
                <a:tc>
                  <a:txBody>
                    <a:bodyPr/>
                    <a:lstStyle/>
                    <a:p>
                      <a:pPr algn="ctr"/>
                      <a:r>
                        <a:rPr lang="en-US" sz="1600" dirty="0" smtClean="0"/>
                        <a:t>Dataset 1: </a:t>
                      </a:r>
                      <a:br>
                        <a:rPr lang="en-US" sz="1600" dirty="0" smtClean="0"/>
                      </a:br>
                      <a:r>
                        <a:rPr lang="en-US" sz="1600" dirty="0" smtClean="0"/>
                        <a:t>R: 10,138</a:t>
                      </a:r>
                      <a:br>
                        <a:rPr lang="en-US" sz="1600" dirty="0" smtClean="0"/>
                      </a:br>
                      <a:r>
                        <a:rPr lang="en-US" sz="1600" dirty="0" smtClean="0"/>
                        <a:t>B:</a:t>
                      </a:r>
                      <a:r>
                        <a:rPr lang="en-US" sz="1600" baseline="0" dirty="0" smtClean="0"/>
                        <a:t> </a:t>
                      </a:r>
                      <a:r>
                        <a:rPr lang="en-US" sz="1600" dirty="0" smtClean="0"/>
                        <a:t>10,138 Dataset 2:</a:t>
                      </a:r>
                      <a:br>
                        <a:rPr lang="en-US" sz="1600" dirty="0" smtClean="0"/>
                      </a:br>
                      <a:r>
                        <a:rPr lang="en-US" sz="1600" dirty="0" smtClean="0"/>
                        <a:t>R: 9,738</a:t>
                      </a:r>
                      <a:br>
                        <a:rPr lang="en-US" sz="1600" dirty="0" smtClean="0"/>
                      </a:br>
                      <a:r>
                        <a:rPr lang="en-US" sz="1600" dirty="0" smtClean="0"/>
                        <a:t>B: 9,738</a:t>
                      </a:r>
                    </a:p>
                  </a:txBody>
                  <a:tcPr/>
                </a:tc>
                <a:tc>
                  <a:txBody>
                    <a:bodyPr/>
                    <a:lstStyle/>
                    <a:p>
                      <a:pPr algn="ctr"/>
                      <a:r>
                        <a:rPr lang="en-US" dirty="0" smtClean="0"/>
                        <a:t>1024</a:t>
                      </a:r>
                      <a:endParaRPr lang="en-US" dirty="0"/>
                    </a:p>
                  </a:txBody>
                  <a:tcPr/>
                </a:tc>
                <a:tc>
                  <a:txBody>
                    <a:bodyPr/>
                    <a:lstStyle/>
                    <a:p>
                      <a:r>
                        <a:rPr lang="en-US" dirty="0" smtClean="0"/>
                        <a:t>Dataset 1: Accuracy: 97.03%</a:t>
                      </a:r>
                    </a:p>
                    <a:p>
                      <a:endParaRPr lang="en-US" dirty="0" smtClean="0"/>
                    </a:p>
                    <a:p>
                      <a:r>
                        <a:rPr lang="en-US" dirty="0" smtClean="0"/>
                        <a:t>Dataset 2: Accuracy: 93.28%</a:t>
                      </a:r>
                    </a:p>
                  </a:txBody>
                  <a:tcPr/>
                </a:tc>
                <a:extLst>
                  <a:ext uri="{0D108BD9-81ED-4DB2-BD59-A6C34878D82A}">
                    <a16:rowId xmlns:a16="http://schemas.microsoft.com/office/drawing/2014/main" val="69025364"/>
                  </a:ext>
                </a:extLst>
              </a:tr>
              <a:tr h="361830">
                <a:tc>
                  <a:txBody>
                    <a:bodyPr/>
                    <a:lstStyle/>
                    <a:p>
                      <a:pPr algn="ctr"/>
                      <a:r>
                        <a:rPr lang="en-US" dirty="0" smtClean="0"/>
                        <a:t>2023</a:t>
                      </a:r>
                      <a:endParaRPr lang="en-US" dirty="0"/>
                    </a:p>
                  </a:txBody>
                  <a:tcPr/>
                </a:tc>
                <a:tc>
                  <a:txBody>
                    <a:bodyPr/>
                    <a:lstStyle/>
                    <a:p>
                      <a:pPr algn="ctr"/>
                      <a:r>
                        <a:rPr lang="en-US" sz="1600" dirty="0" err="1" smtClean="0"/>
                        <a:t>Zumtaugwald</a:t>
                      </a:r>
                      <a:r>
                        <a:rPr lang="en-US" sz="1600" dirty="0" smtClean="0"/>
                        <a:t> and </a:t>
                      </a:r>
                      <a:r>
                        <a:rPr lang="en-US" sz="1600" dirty="0" err="1" smtClean="0"/>
                        <a:t>Gagulic</a:t>
                      </a:r>
                      <a:r>
                        <a:rPr lang="en-US" sz="1600" dirty="0" smtClean="0"/>
                        <a:t> [12]</a:t>
                      </a:r>
                      <a:endParaRPr lang="en-US" sz="1600" dirty="0"/>
                    </a:p>
                  </a:txBody>
                  <a:tcPr/>
                </a:tc>
                <a:tc>
                  <a:txBody>
                    <a:bodyPr/>
                    <a:lstStyle/>
                    <a:p>
                      <a:pPr algn="ctr"/>
                      <a:r>
                        <a:rPr lang="en-US" dirty="0" smtClean="0"/>
                        <a:t>Storage Access pattern analysis</a:t>
                      </a:r>
                      <a:endParaRPr lang="en-US" dirty="0"/>
                    </a:p>
                  </a:txBody>
                  <a:tcPr/>
                </a:tc>
                <a:tc>
                  <a:txBody>
                    <a:bodyPr/>
                    <a:lstStyle/>
                    <a:p>
                      <a:pPr algn="ctr"/>
                      <a:r>
                        <a:rPr lang="en-US" dirty="0" smtClean="0"/>
                        <a:t>RF, </a:t>
                      </a:r>
                      <a:r>
                        <a:rPr lang="en-US" dirty="0" err="1" smtClean="0"/>
                        <a:t>XGBoost</a:t>
                      </a:r>
                      <a:r>
                        <a:rPr lang="en-US" dirty="0" smtClean="0"/>
                        <a:t>,</a:t>
                      </a:r>
                    </a:p>
                    <a:p>
                      <a:pPr algn="ctr"/>
                      <a:r>
                        <a:rPr lang="en-US" dirty="0" smtClean="0"/>
                        <a:t>DNN</a:t>
                      </a:r>
                      <a:endParaRPr lang="en-US" dirty="0"/>
                    </a:p>
                  </a:txBody>
                  <a:tcPr/>
                </a:tc>
                <a:tc>
                  <a:txBody>
                    <a:bodyPr/>
                    <a:lstStyle/>
                    <a:p>
                      <a:pPr algn="ctr"/>
                      <a:r>
                        <a:rPr lang="en-US" dirty="0" smtClean="0"/>
                        <a:t>Generated</a:t>
                      </a:r>
                      <a:endParaRPr lang="en-US" dirty="0"/>
                    </a:p>
                  </a:txBody>
                  <a:tcPr/>
                </a:tc>
                <a:tc>
                  <a:txBody>
                    <a:bodyPr/>
                    <a:lstStyle/>
                    <a:p>
                      <a:pPr algn="ctr"/>
                      <a:endParaRPr lang="en-US" dirty="0"/>
                    </a:p>
                  </a:txBody>
                  <a:tcPr/>
                </a:tc>
                <a:tc>
                  <a:txBody>
                    <a:bodyPr/>
                    <a:lstStyle/>
                    <a:p>
                      <a:pPr algn="ctr"/>
                      <a:r>
                        <a:rPr lang="en-US" dirty="0" smtClean="0"/>
                        <a:t>9</a:t>
                      </a:r>
                      <a:endParaRPr lang="en-US" dirty="0"/>
                    </a:p>
                  </a:txBody>
                  <a:tcPr/>
                </a:tc>
                <a:tc>
                  <a:txBody>
                    <a:bodyPr/>
                    <a:lstStyle/>
                    <a:p>
                      <a:r>
                        <a:rPr lang="en-US" dirty="0" err="1" smtClean="0"/>
                        <a:t>XGBoost</a:t>
                      </a:r>
                      <a:r>
                        <a:rPr lang="en-US" dirty="0" smtClean="0"/>
                        <a:t> &amp; RF: Up to 97.3% </a:t>
                      </a:r>
                      <a:br>
                        <a:rPr lang="en-US" dirty="0" smtClean="0"/>
                      </a:br>
                      <a:r>
                        <a:rPr lang="en-US" dirty="0" smtClean="0"/>
                        <a:t>DNN: Up to 95.6%</a:t>
                      </a:r>
                    </a:p>
                  </a:txBody>
                  <a:tcPr/>
                </a:tc>
                <a:extLst>
                  <a:ext uri="{0D108BD9-81ED-4DB2-BD59-A6C34878D82A}">
                    <a16:rowId xmlns:a16="http://schemas.microsoft.com/office/drawing/2014/main" val="2338123971"/>
                  </a:ext>
                </a:extLst>
              </a:tr>
              <a:tr h="361830">
                <a:tc>
                  <a:txBody>
                    <a:bodyPr/>
                    <a:lstStyle/>
                    <a:p>
                      <a:r>
                        <a:rPr lang="en-US" dirty="0" smtClean="0"/>
                        <a:t>2024</a:t>
                      </a:r>
                      <a:endParaRPr lang="en-US" dirty="0"/>
                    </a:p>
                  </a:txBody>
                  <a:tcPr/>
                </a:tc>
                <a:tc>
                  <a:txBody>
                    <a:bodyPr/>
                    <a:lstStyle/>
                    <a:p>
                      <a:pPr algn="ctr"/>
                      <a:r>
                        <a:rPr lang="en-US" dirty="0" err="1" smtClean="0"/>
                        <a:t>Alhaidari</a:t>
                      </a:r>
                      <a:r>
                        <a:rPr lang="en-US" dirty="0" smtClean="0"/>
                        <a:t> </a:t>
                      </a:r>
                      <a:br>
                        <a:rPr lang="en-US" dirty="0" smtClean="0"/>
                      </a:br>
                      <a:r>
                        <a:rPr lang="en-US" dirty="0" smtClean="0"/>
                        <a:t>[13]</a:t>
                      </a:r>
                      <a:endParaRPr lang="en-US" dirty="0"/>
                    </a:p>
                  </a:txBody>
                  <a:tcPr/>
                </a:tc>
                <a:tc>
                  <a:txBody>
                    <a:bodyPr/>
                    <a:lstStyle/>
                    <a:p>
                      <a:pPr algn="ctr"/>
                      <a:r>
                        <a:rPr lang="en-US" dirty="0" smtClean="0"/>
                        <a:t>Mechanism utilizing memory artifacts</a:t>
                      </a:r>
                      <a:endParaRPr lang="en-US" dirty="0"/>
                    </a:p>
                  </a:txBody>
                  <a:tcPr/>
                </a:tc>
                <a:tc>
                  <a:txBody>
                    <a:bodyPr/>
                    <a:lstStyle/>
                    <a:p>
                      <a:pPr algn="ctr"/>
                      <a:r>
                        <a:rPr lang="en-US" dirty="0" err="1" smtClean="0"/>
                        <a:t>XGBoost</a:t>
                      </a:r>
                      <a:r>
                        <a:rPr lang="en-US" dirty="0" smtClean="0"/>
                        <a:t>, RF, </a:t>
                      </a:r>
                      <a:r>
                        <a:rPr lang="en-US" dirty="0" err="1" smtClean="0"/>
                        <a:t>LightGBM</a:t>
                      </a:r>
                      <a:r>
                        <a:rPr lang="en-US" dirty="0" smtClean="0"/>
                        <a:t>, Adaptive Boosting, Extra Tree</a:t>
                      </a:r>
                      <a:endParaRPr lang="en-US" dirty="0"/>
                    </a:p>
                  </a:txBody>
                  <a:tcPr/>
                </a:tc>
                <a:tc>
                  <a:txBody>
                    <a:bodyPr/>
                    <a:lstStyle/>
                    <a:p>
                      <a:pPr algn="ctr"/>
                      <a:r>
                        <a:rPr lang="en-US" sz="1800" kern="1200" dirty="0" smtClean="0">
                          <a:solidFill>
                            <a:schemeClr val="tx1"/>
                          </a:solidFill>
                          <a:latin typeface="+mn-lt"/>
                          <a:ea typeface="+mn-ea"/>
                          <a:cs typeface="+mn-cs"/>
                        </a:rPr>
                        <a:t>Generated</a:t>
                      </a:r>
                      <a:endParaRPr lang="en-US" sz="1800" kern="1200" dirty="0">
                        <a:solidFill>
                          <a:schemeClr val="tx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Ransom: 586</a:t>
                      </a:r>
                      <a:br>
                        <a:rPr lang="en-US" sz="1800" kern="1200" dirty="0" smtClean="0">
                          <a:solidFill>
                            <a:schemeClr val="tx1"/>
                          </a:solidFill>
                          <a:latin typeface="+mn-lt"/>
                          <a:ea typeface="+mn-ea"/>
                          <a:cs typeface="+mn-cs"/>
                        </a:rPr>
                      </a:br>
                      <a:r>
                        <a:rPr lang="en-US" sz="1800" kern="1200" dirty="0" smtClean="0">
                          <a:solidFill>
                            <a:schemeClr val="tx1"/>
                          </a:solidFill>
                          <a:latin typeface="+mn-lt"/>
                          <a:ea typeface="+mn-ea"/>
                          <a:cs typeface="+mn-cs"/>
                        </a:rPr>
                        <a:t>Benign: 579</a:t>
                      </a:r>
                    </a:p>
                  </a:txBody>
                  <a:tcPr/>
                </a:tc>
                <a:tc>
                  <a:txBody>
                    <a:bodyPr/>
                    <a:lstStyle/>
                    <a:p>
                      <a:pPr algn="ctr"/>
                      <a:r>
                        <a:rPr lang="en-US" dirty="0" smtClean="0"/>
                        <a:t>58</a:t>
                      </a:r>
                      <a:endParaRPr lang="en-US" dirty="0"/>
                    </a:p>
                  </a:txBody>
                  <a:tcPr/>
                </a:tc>
                <a:tc>
                  <a:txBody>
                    <a:bodyPr/>
                    <a:lstStyle/>
                    <a:p>
                      <a:r>
                        <a:rPr lang="en-US" dirty="0" err="1" smtClean="0"/>
                        <a:t>XGBoost</a:t>
                      </a:r>
                      <a:r>
                        <a:rPr lang="en-US" dirty="0" smtClean="0"/>
                        <a:t> (with all features): 97.85%</a:t>
                      </a:r>
                    </a:p>
                    <a:p>
                      <a:r>
                        <a:rPr lang="en-US" dirty="0" smtClean="0"/>
                        <a:t>Random Forest (with 16 selected features): 97%</a:t>
                      </a:r>
                      <a:endParaRPr lang="en-US" dirty="0"/>
                    </a:p>
                  </a:txBody>
                  <a:tcPr/>
                </a:tc>
                <a:extLst>
                  <a:ext uri="{0D108BD9-81ED-4DB2-BD59-A6C34878D82A}">
                    <a16:rowId xmlns:a16="http://schemas.microsoft.com/office/drawing/2014/main" val="790670719"/>
                  </a:ext>
                </a:extLst>
              </a:tr>
            </a:tbl>
          </a:graphicData>
        </a:graphic>
      </p:graphicFrame>
      <p:sp>
        <p:nvSpPr>
          <p:cNvPr id="4" name="Rectangle 3"/>
          <p:cNvSpPr/>
          <p:nvPr/>
        </p:nvSpPr>
        <p:spPr>
          <a:xfrm>
            <a:off x="244162" y="5434712"/>
            <a:ext cx="11947838" cy="1292662"/>
          </a:xfrm>
          <a:prstGeom prst="rect">
            <a:avLst/>
          </a:prstGeom>
        </p:spPr>
        <p:txBody>
          <a:bodyPr wrap="square">
            <a:spAutoFit/>
          </a:bodyPr>
          <a:lstStyle/>
          <a:p>
            <a:r>
              <a:rPr lang="en-US" sz="1300" dirty="0" smtClean="0">
                <a:latin typeface="Cambria" panose="02040503050406030204" pitchFamily="18" charset="0"/>
                <a:ea typeface="Cambria" panose="02040503050406030204" pitchFamily="18" charset="0"/>
              </a:rPr>
              <a:t>[11] </a:t>
            </a:r>
            <a:r>
              <a:rPr lang="en-US" sz="1300" dirty="0">
                <a:latin typeface="Cambria" panose="02040503050406030204" pitchFamily="18" charset="0"/>
                <a:ea typeface="Cambria" panose="02040503050406030204" pitchFamily="18" charset="0"/>
              </a:rPr>
              <a:t>Moreira, C. C., Moreira, D. C., &amp; de Sales Jr, C. D. S. (2023). Improving ransomware detection based on portable executable header using </a:t>
            </a:r>
            <a:r>
              <a:rPr lang="en-US" sz="1300" dirty="0" err="1">
                <a:latin typeface="Cambria" panose="02040503050406030204" pitchFamily="18" charset="0"/>
                <a:ea typeface="Cambria" panose="02040503050406030204" pitchFamily="18" charset="0"/>
              </a:rPr>
              <a:t>xception</a:t>
            </a:r>
            <a:r>
              <a:rPr lang="en-US" sz="1300" dirty="0">
                <a:latin typeface="Cambria" panose="02040503050406030204" pitchFamily="18" charset="0"/>
                <a:ea typeface="Cambria" panose="02040503050406030204" pitchFamily="18" charset="0"/>
              </a:rPr>
              <a:t> convolutional neural </a:t>
            </a:r>
            <a:r>
              <a:rPr lang="en-US" sz="1300" dirty="0" smtClean="0">
                <a:latin typeface="Cambria" panose="02040503050406030204" pitchFamily="18" charset="0"/>
                <a:ea typeface="Cambria" panose="02040503050406030204" pitchFamily="18" charset="0"/>
              </a:rPr>
              <a:t>network</a:t>
            </a:r>
            <a:r>
              <a:rPr lang="en-US" sz="1300" dirty="0">
                <a:latin typeface="Cambria" panose="02040503050406030204" pitchFamily="18" charset="0"/>
                <a:ea typeface="Cambria" panose="02040503050406030204" pitchFamily="18" charset="0"/>
              </a:rPr>
              <a:t>. Computers &amp; Security, 130, 103265. </a:t>
            </a:r>
            <a:r>
              <a:rPr lang="en-US" sz="1300" dirty="0" smtClean="0">
                <a:latin typeface="Cambria" panose="02040503050406030204" pitchFamily="18" charset="0"/>
                <a:ea typeface="Cambria" panose="02040503050406030204" pitchFamily="18" charset="0"/>
              </a:rPr>
              <a:t/>
            </a:r>
            <a:br>
              <a:rPr lang="en-US" sz="1300" dirty="0" smtClean="0">
                <a:latin typeface="Cambria" panose="02040503050406030204" pitchFamily="18" charset="0"/>
                <a:ea typeface="Cambria" panose="02040503050406030204" pitchFamily="18" charset="0"/>
              </a:rPr>
            </a:br>
            <a:r>
              <a:rPr lang="en-US" sz="1300" dirty="0" smtClean="0">
                <a:latin typeface="Cambria" panose="02040503050406030204" pitchFamily="18" charset="0"/>
                <a:ea typeface="Cambria" panose="02040503050406030204" pitchFamily="18" charset="0"/>
              </a:rPr>
              <a:t>[12] </a:t>
            </a:r>
            <a:r>
              <a:rPr lang="en-US" sz="1300" dirty="0">
                <a:latin typeface="Cambria" panose="02040503050406030204" pitchFamily="18" charset="0"/>
                <a:ea typeface="Cambria" panose="02040503050406030204" pitchFamily="18" charset="0"/>
              </a:rPr>
              <a:t>Ransomware Detection with Machine Learning with Storage Systems, Dario </a:t>
            </a:r>
            <a:r>
              <a:rPr lang="en-US" sz="1300" dirty="0" err="1">
                <a:latin typeface="Cambria" panose="02040503050406030204" pitchFamily="18" charset="0"/>
                <a:ea typeface="Cambria" panose="02040503050406030204" pitchFamily="18" charset="0"/>
              </a:rPr>
              <a:t>Gagulic</a:t>
            </a:r>
            <a:r>
              <a:rPr lang="en-US" sz="1300" dirty="0">
                <a:latin typeface="Cambria" panose="02040503050406030204" pitchFamily="18" charset="0"/>
                <a:ea typeface="Cambria" panose="02040503050406030204" pitchFamily="18" charset="0"/>
              </a:rPr>
              <a:t>, Lynn </a:t>
            </a:r>
            <a:r>
              <a:rPr lang="en-US" sz="1300" dirty="0" err="1">
                <a:latin typeface="Cambria" panose="02040503050406030204" pitchFamily="18" charset="0"/>
                <a:ea typeface="Cambria" panose="02040503050406030204" pitchFamily="18" charset="0"/>
              </a:rPr>
              <a:t>Zumtaugwald</a:t>
            </a:r>
            <a:r>
              <a:rPr lang="en-US" sz="1300" dirty="0">
                <a:latin typeface="Cambria" panose="02040503050406030204" pitchFamily="18" charset="0"/>
                <a:ea typeface="Cambria" panose="02040503050406030204" pitchFamily="18" charset="0"/>
              </a:rPr>
              <a:t>, </a:t>
            </a:r>
            <a:r>
              <a:rPr lang="en-US" sz="1300" dirty="0" err="1">
                <a:latin typeface="Cambria" panose="02040503050406030204" pitchFamily="18" charset="0"/>
                <a:ea typeface="Cambria" panose="02040503050406030204" pitchFamily="18" charset="0"/>
              </a:rPr>
              <a:t>Siddhant</a:t>
            </a:r>
            <a:r>
              <a:rPr lang="en-US" sz="1300" dirty="0">
                <a:latin typeface="Cambria" panose="02040503050406030204" pitchFamily="18" charset="0"/>
                <a:ea typeface="Cambria" panose="02040503050406030204" pitchFamily="18" charset="0"/>
              </a:rPr>
              <a:t> </a:t>
            </a:r>
            <a:r>
              <a:rPr lang="en-US" sz="1300" dirty="0" err="1">
                <a:latin typeface="Cambria" panose="02040503050406030204" pitchFamily="18" charset="0"/>
                <a:ea typeface="Cambria" panose="02040503050406030204" pitchFamily="18" charset="0"/>
              </a:rPr>
              <a:t>Sahu</a:t>
            </a:r>
            <a:r>
              <a:rPr lang="en-US" sz="1300" dirty="0">
                <a:latin typeface="Cambria" panose="02040503050406030204" pitchFamily="18" charset="0"/>
                <a:ea typeface="Cambria" panose="02040503050406030204" pitchFamily="18" charset="0"/>
              </a:rPr>
              <a:t>, Dr. Alberto </a:t>
            </a:r>
            <a:r>
              <a:rPr lang="en-US" sz="1300" dirty="0" err="1">
                <a:latin typeface="Cambria" panose="02040503050406030204" pitchFamily="18" charset="0"/>
                <a:ea typeface="Cambria" panose="02040503050406030204" pitchFamily="18" charset="0"/>
              </a:rPr>
              <a:t>Huertas</a:t>
            </a:r>
            <a:r>
              <a:rPr lang="en-US" sz="1300" dirty="0">
                <a:latin typeface="Cambria" panose="02040503050406030204" pitchFamily="18" charset="0"/>
                <a:ea typeface="Cambria" panose="02040503050406030204" pitchFamily="18" charset="0"/>
              </a:rPr>
              <a:t>, Jan von der </a:t>
            </a:r>
            <a:r>
              <a:rPr lang="en-US" sz="1300" dirty="0" err="1">
                <a:latin typeface="Cambria" panose="02040503050406030204" pitchFamily="18" charset="0"/>
                <a:ea typeface="Cambria" panose="02040503050406030204" pitchFamily="18" charset="0"/>
              </a:rPr>
              <a:t>Assen</a:t>
            </a:r>
            <a:r>
              <a:rPr lang="en-US" sz="1300" dirty="0">
                <a:latin typeface="Cambria" panose="02040503050406030204" pitchFamily="18" charset="0"/>
                <a:ea typeface="Cambria" panose="02040503050406030204" pitchFamily="18" charset="0"/>
              </a:rPr>
              <a:t> and Dr. </a:t>
            </a:r>
            <a:r>
              <a:rPr lang="en-US" sz="1300" dirty="0" smtClean="0">
                <a:latin typeface="Cambria" panose="02040503050406030204" pitchFamily="18" charset="0"/>
                <a:ea typeface="Cambria" panose="02040503050406030204" pitchFamily="18" charset="0"/>
              </a:rPr>
              <a:t>Roman </a:t>
            </a:r>
            <a:r>
              <a:rPr lang="en-US" sz="1300" dirty="0" err="1" smtClean="0">
                <a:latin typeface="Cambria" panose="02040503050406030204" pitchFamily="18" charset="0"/>
                <a:ea typeface="Cambria" panose="02040503050406030204" pitchFamily="18" charset="0"/>
              </a:rPr>
              <a:t>Pletka</a:t>
            </a:r>
            <a:r>
              <a:rPr lang="en-US" sz="1300" dirty="0" smtClean="0">
                <a:latin typeface="Cambria" panose="02040503050406030204" pitchFamily="18" charset="0"/>
                <a:ea typeface="Cambria" panose="02040503050406030204" pitchFamily="18" charset="0"/>
              </a:rPr>
              <a:t> </a:t>
            </a:r>
            <a:r>
              <a:rPr lang="en-US" sz="1300" dirty="0">
                <a:latin typeface="Cambria" panose="02040503050406030204" pitchFamily="18" charset="0"/>
                <a:ea typeface="Cambria" panose="02040503050406030204" pitchFamily="18" charset="0"/>
              </a:rPr>
              <a:t>(IBM Research Lab Zurich), University of Zurich Department of Informatics (IFI), </a:t>
            </a:r>
            <a:r>
              <a:rPr lang="en-US" sz="1300" dirty="0" err="1">
                <a:latin typeface="Cambria" panose="02040503050406030204" pitchFamily="18" charset="0"/>
                <a:ea typeface="Cambria" panose="02040503050406030204" pitchFamily="18" charset="0"/>
              </a:rPr>
              <a:t>Binzmühlestrasse</a:t>
            </a:r>
            <a:r>
              <a:rPr lang="en-US" sz="1300" dirty="0">
                <a:latin typeface="Cambria" panose="02040503050406030204" pitchFamily="18" charset="0"/>
                <a:ea typeface="Cambria" panose="02040503050406030204" pitchFamily="18" charset="0"/>
              </a:rPr>
              <a:t> 14, CH-8050 Zürich, Switzerland </a:t>
            </a:r>
            <a:r>
              <a:rPr lang="en-US" sz="1300" dirty="0" smtClean="0">
                <a:latin typeface="Cambria" panose="02040503050406030204" pitchFamily="18" charset="0"/>
                <a:ea typeface="Cambria" panose="02040503050406030204" pitchFamily="18" charset="0"/>
              </a:rPr>
              <a:t/>
            </a:r>
            <a:br>
              <a:rPr lang="en-US" sz="1300" dirty="0" smtClean="0">
                <a:latin typeface="Cambria" panose="02040503050406030204" pitchFamily="18" charset="0"/>
                <a:ea typeface="Cambria" panose="02040503050406030204" pitchFamily="18" charset="0"/>
              </a:rPr>
            </a:br>
            <a:r>
              <a:rPr lang="en-US" sz="1300" dirty="0" smtClean="0">
                <a:latin typeface="Cambria" panose="02040503050406030204" pitchFamily="18" charset="0"/>
                <a:ea typeface="Cambria" panose="02040503050406030204" pitchFamily="18" charset="0"/>
              </a:rPr>
              <a:t>[13] </a:t>
            </a:r>
            <a:r>
              <a:rPr lang="en-US" sz="1300" dirty="0" err="1">
                <a:latin typeface="Cambria" panose="02040503050406030204" pitchFamily="18" charset="0"/>
                <a:ea typeface="Cambria" panose="02040503050406030204" pitchFamily="18" charset="0"/>
              </a:rPr>
              <a:t>Aljabri</a:t>
            </a:r>
            <a:r>
              <a:rPr lang="en-US" sz="1300" dirty="0">
                <a:latin typeface="Cambria" panose="02040503050406030204" pitchFamily="18" charset="0"/>
                <a:ea typeface="Cambria" panose="02040503050406030204" pitchFamily="18" charset="0"/>
              </a:rPr>
              <a:t>, M., </a:t>
            </a:r>
            <a:r>
              <a:rPr lang="en-US" sz="1300" dirty="0" err="1">
                <a:latin typeface="Cambria" panose="02040503050406030204" pitchFamily="18" charset="0"/>
                <a:ea typeface="Cambria" panose="02040503050406030204" pitchFamily="18" charset="0"/>
              </a:rPr>
              <a:t>Alhaidari</a:t>
            </a:r>
            <a:r>
              <a:rPr lang="en-US" sz="1300" dirty="0">
                <a:latin typeface="Cambria" panose="02040503050406030204" pitchFamily="18" charset="0"/>
                <a:ea typeface="Cambria" panose="02040503050406030204" pitchFamily="18" charset="0"/>
              </a:rPr>
              <a:t>, F., </a:t>
            </a:r>
            <a:r>
              <a:rPr lang="en-US" sz="1300" dirty="0" err="1">
                <a:latin typeface="Cambria" panose="02040503050406030204" pitchFamily="18" charset="0"/>
                <a:ea typeface="Cambria" panose="02040503050406030204" pitchFamily="18" charset="0"/>
              </a:rPr>
              <a:t>Albuainain</a:t>
            </a:r>
            <a:r>
              <a:rPr lang="en-US" sz="1300" dirty="0">
                <a:latin typeface="Cambria" panose="02040503050406030204" pitchFamily="18" charset="0"/>
                <a:ea typeface="Cambria" panose="02040503050406030204" pitchFamily="18" charset="0"/>
              </a:rPr>
              <a:t>, A., </a:t>
            </a:r>
            <a:r>
              <a:rPr lang="en-US" sz="1300" dirty="0" err="1">
                <a:latin typeface="Cambria" panose="02040503050406030204" pitchFamily="18" charset="0"/>
                <a:ea typeface="Cambria" panose="02040503050406030204" pitchFamily="18" charset="0"/>
              </a:rPr>
              <a:t>Alrashidi</a:t>
            </a:r>
            <a:r>
              <a:rPr lang="en-US" sz="1300" dirty="0">
                <a:latin typeface="Cambria" panose="02040503050406030204" pitchFamily="18" charset="0"/>
                <a:ea typeface="Cambria" panose="02040503050406030204" pitchFamily="18" charset="0"/>
              </a:rPr>
              <a:t>, S., </a:t>
            </a:r>
            <a:r>
              <a:rPr lang="en-US" sz="1300" dirty="0" err="1">
                <a:latin typeface="Cambria" panose="02040503050406030204" pitchFamily="18" charset="0"/>
                <a:ea typeface="Cambria" panose="02040503050406030204" pitchFamily="18" charset="0"/>
              </a:rPr>
              <a:t>Alansari</a:t>
            </a:r>
            <a:r>
              <a:rPr lang="en-US" sz="1300" dirty="0">
                <a:latin typeface="Cambria" panose="02040503050406030204" pitchFamily="18" charset="0"/>
                <a:ea typeface="Cambria" panose="02040503050406030204" pitchFamily="18" charset="0"/>
              </a:rPr>
              <a:t>, J., </a:t>
            </a:r>
            <a:r>
              <a:rPr lang="en-US" sz="1300" dirty="0" err="1">
                <a:latin typeface="Cambria" panose="02040503050406030204" pitchFamily="18" charset="0"/>
                <a:ea typeface="Cambria" panose="02040503050406030204" pitchFamily="18" charset="0"/>
              </a:rPr>
              <a:t>Alqahtani</a:t>
            </a:r>
            <a:r>
              <a:rPr lang="en-US" sz="1300" dirty="0">
                <a:latin typeface="Cambria" panose="02040503050406030204" pitchFamily="18" charset="0"/>
                <a:ea typeface="Cambria" panose="02040503050406030204" pitchFamily="18" charset="0"/>
              </a:rPr>
              <a:t>, W., &amp; </a:t>
            </a:r>
            <a:r>
              <a:rPr lang="en-US" sz="1300" dirty="0" err="1">
                <a:latin typeface="Cambria" panose="02040503050406030204" pitchFamily="18" charset="0"/>
                <a:ea typeface="Cambria" panose="02040503050406030204" pitchFamily="18" charset="0"/>
              </a:rPr>
              <a:t>Alshaya</a:t>
            </a:r>
            <a:r>
              <a:rPr lang="en-US" sz="1300" dirty="0">
                <a:latin typeface="Cambria" panose="02040503050406030204" pitchFamily="18" charset="0"/>
                <a:ea typeface="Cambria" panose="02040503050406030204" pitchFamily="18" charset="0"/>
              </a:rPr>
              <a:t>, J. (2024). Ransomware detection based on machine learning using memory </a:t>
            </a:r>
            <a:r>
              <a:rPr lang="en-US" sz="1300" dirty="0" smtClean="0">
                <a:latin typeface="Cambria" panose="02040503050406030204" pitchFamily="18" charset="0"/>
                <a:ea typeface="Cambria" panose="02040503050406030204" pitchFamily="18" charset="0"/>
              </a:rPr>
              <a:t>features</a:t>
            </a:r>
            <a:r>
              <a:rPr lang="en-US" sz="1300" dirty="0">
                <a:latin typeface="Cambria" panose="02040503050406030204" pitchFamily="18" charset="0"/>
                <a:ea typeface="Cambria" panose="02040503050406030204" pitchFamily="18" charset="0"/>
              </a:rPr>
              <a:t>. Egyptian Informatics Journal, 25, 100445. </a:t>
            </a:r>
          </a:p>
        </p:txBody>
      </p:sp>
    </p:spTree>
    <p:extLst>
      <p:ext uri="{BB962C8B-B14F-4D97-AF65-F5344CB8AC3E}">
        <p14:creationId xmlns:p14="http://schemas.microsoft.com/office/powerpoint/2010/main" val="2969059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7495" y="304800"/>
            <a:ext cx="11237544" cy="571945"/>
          </a:xfrm>
        </p:spPr>
        <p:txBody>
          <a:bodyPr>
            <a:noAutofit/>
          </a:bodyPr>
          <a:lstStyle/>
          <a:p>
            <a:r>
              <a:rPr lang="en-US" sz="3600" dirty="0" smtClean="0">
                <a:solidFill>
                  <a:srgbClr val="0070C0"/>
                </a:solidFill>
                <a:latin typeface="Cambria" panose="02040503050406030204" pitchFamily="18" charset="0"/>
                <a:ea typeface="Cambria" panose="02040503050406030204" pitchFamily="18" charset="0"/>
              </a:rPr>
              <a:t>Existing Approaches to Defend Against Ransomware</a:t>
            </a:r>
            <a:endParaRPr lang="en-US" sz="3600" dirty="0">
              <a:solidFill>
                <a:srgbClr val="0070C0"/>
              </a:solidFill>
              <a:latin typeface="Cambria" panose="02040503050406030204" pitchFamily="18" charset="0"/>
              <a:ea typeface="Cambria" panose="02040503050406030204" pitchFamily="18" charset="0"/>
            </a:endParaRPr>
          </a:p>
        </p:txBody>
      </p:sp>
      <p:graphicFrame>
        <p:nvGraphicFramePr>
          <p:cNvPr id="5" name="Diagram 4"/>
          <p:cNvGraphicFramePr/>
          <p:nvPr>
            <p:extLst>
              <p:ext uri="{D42A27DB-BD31-4B8C-83A1-F6EECF244321}">
                <p14:modId xmlns:p14="http://schemas.microsoft.com/office/powerpoint/2010/main" val="1316955805"/>
              </p:ext>
            </p:extLst>
          </p:nvPr>
        </p:nvGraphicFramePr>
        <p:xfrm>
          <a:off x="161792" y="1761298"/>
          <a:ext cx="6350676" cy="3838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6691085" y="2373602"/>
            <a:ext cx="4601029" cy="923330"/>
          </a:xfrm>
          <a:prstGeom prst="rect">
            <a:avLst/>
          </a:prstGeom>
        </p:spPr>
        <p:txBody>
          <a:bodyPr wrap="square">
            <a:spAutoFit/>
          </a:bodyPr>
          <a:lstStyle/>
          <a:p>
            <a:pPr lvl="0"/>
            <a:r>
              <a:rPr lang="en-US" dirty="0">
                <a:latin typeface="Cambria" panose="02040503050406030204" pitchFamily="18" charset="0"/>
                <a:ea typeface="Cambria" panose="02040503050406030204" pitchFamily="18" charset="0"/>
              </a:rPr>
              <a:t>Static analysis examines binary structural properties or </a:t>
            </a:r>
            <a:r>
              <a:rPr lang="en-US" dirty="0" smtClean="0">
                <a:latin typeface="Cambria" panose="02040503050406030204" pitchFamily="18" charset="0"/>
                <a:ea typeface="Cambria" panose="02040503050406030204" pitchFamily="18" charset="0"/>
              </a:rPr>
              <a:t>content to </a:t>
            </a:r>
            <a:r>
              <a:rPr lang="en-US" dirty="0">
                <a:latin typeface="Cambria" panose="02040503050406030204" pitchFamily="18" charset="0"/>
                <a:ea typeface="Cambria" panose="02040503050406030204" pitchFamily="18" charset="0"/>
              </a:rPr>
              <a:t>identify potential vulnerabilities. </a:t>
            </a:r>
            <a:r>
              <a:rPr lang="en-US" b="1" dirty="0">
                <a:latin typeface="Cambria" panose="02040503050406030204" pitchFamily="18" charset="0"/>
                <a:ea typeface="Cambria" panose="02040503050406030204" pitchFamily="18" charset="0"/>
              </a:rPr>
              <a:t>Such as </a:t>
            </a:r>
            <a:r>
              <a:rPr lang="en-US" b="1" dirty="0"/>
              <a:t>PE metadata</a:t>
            </a:r>
            <a:endParaRPr lang="en-US" b="1" dirty="0">
              <a:latin typeface="Cambria" panose="02040503050406030204" pitchFamily="18" charset="0"/>
              <a:ea typeface="Cambria" panose="02040503050406030204" pitchFamily="18" charset="0"/>
            </a:endParaRPr>
          </a:p>
        </p:txBody>
      </p:sp>
      <p:sp>
        <p:nvSpPr>
          <p:cNvPr id="7" name="Rectangle 6"/>
          <p:cNvSpPr/>
          <p:nvPr/>
        </p:nvSpPr>
        <p:spPr>
          <a:xfrm>
            <a:off x="6512468" y="4021829"/>
            <a:ext cx="5519875" cy="1477328"/>
          </a:xfrm>
          <a:prstGeom prst="rect">
            <a:avLst/>
          </a:prstGeom>
        </p:spPr>
        <p:txBody>
          <a:bodyPr wrap="square">
            <a:spAutoFit/>
          </a:bodyPr>
          <a:lstStyle/>
          <a:p>
            <a:pPr algn="just"/>
            <a:r>
              <a:rPr lang="en-US" dirty="0">
                <a:latin typeface="Cambria" panose="02040503050406030204" pitchFamily="18" charset="0"/>
                <a:ea typeface="Cambria" panose="02040503050406030204" pitchFamily="18" charset="0"/>
              </a:rPr>
              <a:t>Dynamic or behavioral analysis involves </a:t>
            </a:r>
            <a:r>
              <a:rPr lang="en-US" dirty="0" smtClean="0">
                <a:latin typeface="Cambria" panose="02040503050406030204" pitchFamily="18" charset="0"/>
                <a:ea typeface="Cambria" panose="02040503050406030204" pitchFamily="18" charset="0"/>
              </a:rPr>
              <a:t>executing and</a:t>
            </a:r>
            <a:r>
              <a:rPr lang="en-US" dirty="0">
                <a:latin typeface="Cambria" panose="02040503050406030204" pitchFamily="18" charset="0"/>
                <a:ea typeface="Cambria" panose="02040503050406030204" pitchFamily="18" charset="0"/>
              </a:rPr>
              <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observing suspicious files in a controlled environment, such as a virtual machine or emulator, to understand their behavior and actions better</a:t>
            </a:r>
            <a:r>
              <a:rPr lang="en-US" dirty="0" smtClean="0">
                <a:latin typeface="Cambria" panose="02040503050406030204" pitchFamily="18" charset="0"/>
                <a:ea typeface="Cambria" panose="02040503050406030204" pitchFamily="18" charset="0"/>
              </a:rPr>
              <a:t>. Such as </a:t>
            </a:r>
            <a:r>
              <a:rPr lang="en-US" b="1" dirty="0" smtClean="0">
                <a:latin typeface="Cambria" panose="02040503050406030204" pitchFamily="18" charset="0"/>
                <a:ea typeface="Cambria" panose="02040503050406030204" pitchFamily="18" charset="0"/>
              </a:rPr>
              <a:t>Windows API Calls, Registry Operation, File operation</a:t>
            </a:r>
            <a:r>
              <a:rPr lang="en-US" dirty="0" smtClean="0">
                <a:latin typeface="Cambria" panose="02040503050406030204" pitchFamily="18" charset="0"/>
                <a:ea typeface="Cambria" panose="02040503050406030204" pitchFamily="18" charset="0"/>
              </a:rPr>
              <a:t> etc.</a:t>
            </a:r>
            <a:endParaRPr lang="en-US" dirty="0"/>
          </a:p>
        </p:txBody>
      </p:sp>
      <p:sp>
        <p:nvSpPr>
          <p:cNvPr id="8" name="Rectangle 7"/>
          <p:cNvSpPr/>
          <p:nvPr/>
        </p:nvSpPr>
        <p:spPr>
          <a:xfrm>
            <a:off x="928915" y="5640743"/>
            <a:ext cx="10736124" cy="1046440"/>
          </a:xfrm>
          <a:prstGeom prst="rect">
            <a:avLst/>
          </a:prstGeom>
        </p:spPr>
        <p:txBody>
          <a:bodyPr wrap="square">
            <a:spAutoFit/>
          </a:bodyPr>
          <a:lstStyle/>
          <a:p>
            <a:pPr algn="ctr"/>
            <a:r>
              <a:rPr lang="en-US" sz="2200" b="1" dirty="0" smtClean="0">
                <a:solidFill>
                  <a:srgbClr val="FF0000"/>
                </a:solidFill>
                <a:latin typeface="Cambria" panose="02040503050406030204" pitchFamily="18" charset="0"/>
                <a:ea typeface="Cambria" panose="02040503050406030204" pitchFamily="18" charset="0"/>
              </a:rPr>
              <a:t>Dynamic analysis </a:t>
            </a:r>
            <a:r>
              <a:rPr lang="en-US" sz="2200" b="1" dirty="0">
                <a:solidFill>
                  <a:srgbClr val="FF0000"/>
                </a:solidFill>
                <a:latin typeface="Cambria" panose="02040503050406030204" pitchFamily="18" charset="0"/>
                <a:ea typeface="Cambria" panose="02040503050406030204" pitchFamily="18" charset="0"/>
              </a:rPr>
              <a:t>is necessary because some ransomware can </a:t>
            </a:r>
            <a:r>
              <a:rPr lang="en-US" sz="2200" b="1" dirty="0" smtClean="0">
                <a:solidFill>
                  <a:srgbClr val="FF0000"/>
                </a:solidFill>
                <a:latin typeface="Cambria" panose="02040503050406030204" pitchFamily="18" charset="0"/>
                <a:ea typeface="Cambria" panose="02040503050406030204" pitchFamily="18" charset="0"/>
              </a:rPr>
              <a:t>detect virtual </a:t>
            </a:r>
            <a:r>
              <a:rPr lang="en-US" sz="2200" b="1" dirty="0">
                <a:solidFill>
                  <a:srgbClr val="FF0000"/>
                </a:solidFill>
                <a:latin typeface="Cambria" panose="02040503050406030204" pitchFamily="18" charset="0"/>
                <a:ea typeface="Cambria" panose="02040503050406030204" pitchFamily="18" charset="0"/>
              </a:rPr>
              <a:t>environments and avoid displaying </a:t>
            </a:r>
            <a:r>
              <a:rPr lang="en-US" sz="2200" b="1" dirty="0" smtClean="0">
                <a:solidFill>
                  <a:srgbClr val="FF0000"/>
                </a:solidFill>
                <a:latin typeface="Cambria" panose="02040503050406030204" pitchFamily="18" charset="0"/>
                <a:ea typeface="Cambria" panose="02040503050406030204" pitchFamily="18" charset="0"/>
              </a:rPr>
              <a:t>malicious behaviors </a:t>
            </a:r>
            <a:r>
              <a:rPr lang="en-US" dirty="0"/>
              <a:t/>
            </a:r>
            <a:br>
              <a:rPr lang="en-US" dirty="0"/>
            </a:br>
            <a:endParaRPr lang="en-US" dirty="0"/>
          </a:p>
        </p:txBody>
      </p:sp>
    </p:spTree>
    <p:extLst>
      <p:ext uri="{BB962C8B-B14F-4D97-AF65-F5344CB8AC3E}">
        <p14:creationId xmlns:p14="http://schemas.microsoft.com/office/powerpoint/2010/main" val="25461125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227" y="217713"/>
            <a:ext cx="11237544" cy="746117"/>
          </a:xfrm>
        </p:spPr>
        <p:txBody>
          <a:bodyPr>
            <a:noAutofit/>
          </a:bodyPr>
          <a:lstStyle/>
          <a:p>
            <a:r>
              <a:rPr lang="en-US" sz="5400" dirty="0" smtClean="0">
                <a:solidFill>
                  <a:srgbClr val="0070C0"/>
                </a:solidFill>
                <a:latin typeface="Cambria" panose="02040503050406030204" pitchFamily="18" charset="0"/>
                <a:ea typeface="Cambria" panose="02040503050406030204" pitchFamily="18" charset="0"/>
              </a:rPr>
              <a:t>Finding The Gaps</a:t>
            </a:r>
            <a:endParaRPr lang="en-US" sz="5400" dirty="0">
              <a:solidFill>
                <a:srgbClr val="0070C0"/>
              </a:solidFill>
              <a:latin typeface="Cambria" panose="02040503050406030204" pitchFamily="18" charset="0"/>
              <a:ea typeface="Cambria" panose="02040503050406030204" pitchFamily="18" charset="0"/>
            </a:endParaRPr>
          </a:p>
        </p:txBody>
      </p:sp>
      <p:sp>
        <p:nvSpPr>
          <p:cNvPr id="5" name="Rectangle 4"/>
          <p:cNvSpPr/>
          <p:nvPr/>
        </p:nvSpPr>
        <p:spPr>
          <a:xfrm>
            <a:off x="722227" y="963830"/>
            <a:ext cx="11135944" cy="5632311"/>
          </a:xfrm>
          <a:prstGeom prst="rect">
            <a:avLst/>
          </a:prstGeom>
        </p:spPr>
        <p:txBody>
          <a:bodyPr wrap="square">
            <a:spAutoFit/>
          </a:bodyPr>
          <a:lstStyle/>
          <a:p>
            <a:r>
              <a:rPr lang="en-US" sz="2400" b="1" dirty="0" smtClean="0">
                <a:solidFill>
                  <a:srgbClr val="00B0F0"/>
                </a:solidFill>
                <a:latin typeface="Cambria" panose="02040503050406030204" pitchFamily="18" charset="0"/>
                <a:ea typeface="Cambria" panose="02040503050406030204" pitchFamily="18" charset="0"/>
              </a:rPr>
              <a:t>Dataset Availability</a:t>
            </a:r>
          </a:p>
          <a:p>
            <a:pPr marL="342900" indent="-342900">
              <a:buFont typeface="Wingdings" panose="05000000000000000000" pitchFamily="2" charset="2"/>
              <a:buChar char="q"/>
            </a:pPr>
            <a:r>
              <a:rPr lang="en-US" sz="2400" dirty="0" smtClean="0">
                <a:latin typeface="Cambria" panose="02040503050406030204" pitchFamily="18" charset="0"/>
                <a:ea typeface="Cambria" panose="02040503050406030204" pitchFamily="18" charset="0"/>
              </a:rPr>
              <a:t>Most </a:t>
            </a:r>
            <a:r>
              <a:rPr lang="en-US" sz="2400" dirty="0">
                <a:latin typeface="Cambria" panose="02040503050406030204" pitchFamily="18" charset="0"/>
                <a:ea typeface="Cambria" panose="02040503050406030204" pitchFamily="18" charset="0"/>
              </a:rPr>
              <a:t>Datasets are not </a:t>
            </a:r>
            <a:r>
              <a:rPr lang="en-US" sz="2400" dirty="0" smtClean="0">
                <a:latin typeface="Cambria" panose="02040503050406030204" pitchFamily="18" charset="0"/>
                <a:ea typeface="Cambria" panose="02040503050406030204" pitchFamily="18" charset="0"/>
              </a:rPr>
              <a:t>publicly available</a:t>
            </a:r>
            <a:endParaRPr lang="en-US" sz="24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q"/>
            </a:pPr>
            <a:r>
              <a:rPr lang="en-US" sz="2400" dirty="0" smtClean="0">
                <a:latin typeface="Cambria" panose="02040503050406030204" pitchFamily="18" charset="0"/>
                <a:ea typeface="Cambria" panose="02040503050406030204" pitchFamily="18" charset="0"/>
              </a:rPr>
              <a:t>Lack of original Dataset</a:t>
            </a:r>
          </a:p>
          <a:p>
            <a:pPr marL="342900" indent="-342900">
              <a:buFont typeface="Wingdings" panose="05000000000000000000" pitchFamily="2" charset="2"/>
              <a:buChar char="q"/>
            </a:pPr>
            <a:r>
              <a:rPr lang="en-US" sz="2400" dirty="0" smtClean="0">
                <a:latin typeface="Cambria" panose="02040503050406030204" pitchFamily="18" charset="0"/>
                <a:ea typeface="Cambria" panose="02040503050406030204" pitchFamily="18" charset="0"/>
              </a:rPr>
              <a:t>Most of the Datasets are generated by the authors</a:t>
            </a:r>
          </a:p>
          <a:p>
            <a:endParaRPr lang="en-US" sz="2400" dirty="0" smtClean="0">
              <a:latin typeface="Cambria" panose="02040503050406030204" pitchFamily="18" charset="0"/>
              <a:ea typeface="Cambria" panose="02040503050406030204" pitchFamily="18" charset="0"/>
            </a:endParaRPr>
          </a:p>
          <a:p>
            <a:r>
              <a:rPr lang="en-US" sz="2400" b="1" dirty="0" smtClean="0">
                <a:solidFill>
                  <a:srgbClr val="00B0F0"/>
                </a:solidFill>
                <a:latin typeface="Cambria" panose="02040503050406030204" pitchFamily="18" charset="0"/>
                <a:ea typeface="Cambria" panose="02040503050406030204" pitchFamily="18" charset="0"/>
              </a:rPr>
              <a:t>Identifying Ransomware behaviors</a:t>
            </a:r>
            <a:endParaRPr lang="en-US" sz="2400" b="1" dirty="0">
              <a:solidFill>
                <a:srgbClr val="00B0F0"/>
              </a:solidFill>
              <a:latin typeface="Cambria" panose="02040503050406030204" pitchFamily="18" charset="0"/>
              <a:ea typeface="Cambria" panose="02040503050406030204" pitchFamily="18" charset="0"/>
            </a:endParaRPr>
          </a:p>
          <a:p>
            <a:pPr marL="342900" indent="-342900">
              <a:buFont typeface="Wingdings" panose="05000000000000000000" pitchFamily="2" charset="2"/>
              <a:buChar char="q"/>
            </a:pPr>
            <a:r>
              <a:rPr lang="en-US" sz="2400" dirty="0" smtClean="0">
                <a:latin typeface="Cambria" panose="02040503050406030204" pitchFamily="18" charset="0"/>
                <a:ea typeface="Cambria" panose="02040503050406030204" pitchFamily="18" charset="0"/>
              </a:rPr>
              <a:t>Ransomware behaviors are very dynamic</a:t>
            </a:r>
          </a:p>
          <a:p>
            <a:pPr marL="342900" indent="-342900">
              <a:buFont typeface="Wingdings" panose="05000000000000000000" pitchFamily="2" charset="2"/>
              <a:buChar char="q"/>
            </a:pPr>
            <a:r>
              <a:rPr lang="en-US" sz="2400" dirty="0" smtClean="0">
                <a:latin typeface="Cambria" panose="02040503050406030204" pitchFamily="18" charset="0"/>
                <a:ea typeface="Cambria" panose="02040503050406030204" pitchFamily="18" charset="0"/>
              </a:rPr>
              <a:t>Nowadays, ransomware adopts evasion techniques</a:t>
            </a:r>
          </a:p>
          <a:p>
            <a:pPr marL="342900" indent="-342900">
              <a:buFont typeface="Wingdings" panose="05000000000000000000" pitchFamily="2" charset="2"/>
              <a:buChar char="q"/>
            </a:pPr>
            <a:r>
              <a:rPr lang="en-US" sz="2400" dirty="0" smtClean="0">
                <a:latin typeface="Cambria" panose="02040503050406030204" pitchFamily="18" charset="0"/>
                <a:ea typeface="Cambria" panose="02040503050406030204" pitchFamily="18" charset="0"/>
              </a:rPr>
              <a:t>Ransomware exploits zero day attacks</a:t>
            </a:r>
          </a:p>
          <a:p>
            <a:endParaRPr lang="en-US" sz="2400" b="1" dirty="0" smtClean="0">
              <a:solidFill>
                <a:srgbClr val="00B0F0"/>
              </a:solidFill>
              <a:latin typeface="Cambria" panose="02040503050406030204" pitchFamily="18" charset="0"/>
              <a:ea typeface="Cambria" panose="02040503050406030204" pitchFamily="18" charset="0"/>
            </a:endParaRPr>
          </a:p>
          <a:p>
            <a:r>
              <a:rPr lang="en-US" sz="2400" b="1" dirty="0" smtClean="0">
                <a:solidFill>
                  <a:srgbClr val="00B0F0"/>
                </a:solidFill>
                <a:latin typeface="Cambria" panose="02040503050406030204" pitchFamily="18" charset="0"/>
                <a:ea typeface="Cambria" panose="02040503050406030204" pitchFamily="18" charset="0"/>
              </a:rPr>
              <a:t>Detection Approach</a:t>
            </a:r>
            <a:endParaRPr lang="en-US" sz="2400" dirty="0" smtClean="0">
              <a:latin typeface="Cambria" panose="02040503050406030204" pitchFamily="18" charset="0"/>
              <a:ea typeface="Cambria" panose="02040503050406030204" pitchFamily="18" charset="0"/>
            </a:endParaRPr>
          </a:p>
          <a:p>
            <a:pPr marL="342900" indent="-342900">
              <a:buFont typeface="Wingdings" panose="05000000000000000000" pitchFamily="2" charset="2"/>
              <a:buChar char="q"/>
            </a:pPr>
            <a:r>
              <a:rPr lang="en-US" sz="2400" dirty="0" smtClean="0">
                <a:latin typeface="Cambria" panose="02040503050406030204" pitchFamily="18" charset="0"/>
                <a:ea typeface="Cambria" panose="02040503050406030204" pitchFamily="18" charset="0"/>
              </a:rPr>
              <a:t>Static approaches let malicious file not to act that’s why ransomware behaviors are difficult to identify</a:t>
            </a:r>
          </a:p>
          <a:p>
            <a:pPr marL="342900" indent="-342900">
              <a:buFont typeface="Wingdings" panose="05000000000000000000" pitchFamily="2" charset="2"/>
              <a:buChar char="q"/>
            </a:pPr>
            <a:r>
              <a:rPr lang="en-US" sz="2400" dirty="0" smtClean="0">
                <a:latin typeface="Cambria" panose="02040503050406030204" pitchFamily="18" charset="0"/>
                <a:ea typeface="Cambria" panose="02040503050406030204" pitchFamily="18" charset="0"/>
              </a:rPr>
              <a:t>Dynamic approaches let the malicious file to act in a </a:t>
            </a:r>
            <a:r>
              <a:rPr lang="en-US" sz="2400" b="1" i="1" dirty="0" smtClean="0">
                <a:solidFill>
                  <a:srgbClr val="FF0000"/>
                </a:solidFill>
                <a:latin typeface="Cambria" panose="02040503050406030204" pitchFamily="18" charset="0"/>
                <a:ea typeface="Cambria" panose="02040503050406030204" pitchFamily="18" charset="0"/>
              </a:rPr>
              <a:t>quarantine environment </a:t>
            </a:r>
            <a:r>
              <a:rPr lang="en-US" sz="2400" dirty="0" smtClean="0">
                <a:latin typeface="Cambria" panose="02040503050406030204" pitchFamily="18" charset="0"/>
                <a:ea typeface="Cambria" panose="02040503050406030204" pitchFamily="18" charset="0"/>
              </a:rPr>
              <a:t>so that actual behaviors are not sometimes exploited by ransomware</a:t>
            </a:r>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83463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227" y="217713"/>
            <a:ext cx="11237544" cy="746117"/>
          </a:xfrm>
        </p:spPr>
        <p:txBody>
          <a:bodyPr>
            <a:noAutofit/>
          </a:bodyPr>
          <a:lstStyle/>
          <a:p>
            <a:r>
              <a:rPr lang="en-US" sz="5400" dirty="0" smtClean="0">
                <a:solidFill>
                  <a:srgbClr val="0070C0"/>
                </a:solidFill>
                <a:latin typeface="Cambria" panose="02040503050406030204" pitchFamily="18" charset="0"/>
                <a:ea typeface="Cambria" panose="02040503050406030204" pitchFamily="18" charset="0"/>
              </a:rPr>
              <a:t>Research Questions</a:t>
            </a:r>
            <a:endParaRPr lang="en-US" sz="5400" dirty="0">
              <a:solidFill>
                <a:srgbClr val="0070C0"/>
              </a:solidFill>
              <a:latin typeface="Cambria" panose="02040503050406030204" pitchFamily="18" charset="0"/>
              <a:ea typeface="Cambria" panose="02040503050406030204" pitchFamily="18" charset="0"/>
            </a:endParaRPr>
          </a:p>
        </p:txBody>
      </p:sp>
      <p:sp>
        <p:nvSpPr>
          <p:cNvPr id="5" name="Rectangle 4"/>
          <p:cNvSpPr/>
          <p:nvPr/>
        </p:nvSpPr>
        <p:spPr>
          <a:xfrm>
            <a:off x="1073145" y="2200213"/>
            <a:ext cx="10538284" cy="3046988"/>
          </a:xfrm>
          <a:prstGeom prst="rect">
            <a:avLst/>
          </a:prstGeom>
        </p:spPr>
        <p:txBody>
          <a:bodyPr wrap="square">
            <a:spAutoFit/>
          </a:bodyPr>
          <a:lstStyle/>
          <a:p>
            <a:pPr marL="285750" indent="-285750">
              <a:buFont typeface="Arial" panose="020B0604020202020204" pitchFamily="34" charset="0"/>
              <a:buChar char="•"/>
            </a:pPr>
            <a:r>
              <a:rPr lang="en-US" sz="2400" dirty="0">
                <a:latin typeface="Cambria" panose="02040503050406030204" pitchFamily="18" charset="0"/>
                <a:ea typeface="Cambria" panose="02040503050406030204" pitchFamily="18" charset="0"/>
              </a:rPr>
              <a:t>How can AI models be effectively trained to detect and respond to human-operated ransomware attacks in </a:t>
            </a:r>
            <a:r>
              <a:rPr lang="en-US" sz="2400" dirty="0" smtClean="0">
                <a:latin typeface="Cambria" panose="02040503050406030204" pitchFamily="18" charset="0"/>
                <a:ea typeface="Cambria" panose="02040503050406030204" pitchFamily="18" charset="0"/>
              </a:rPr>
              <a:t>real-time?</a:t>
            </a:r>
          </a:p>
          <a:p>
            <a:endParaRPr lang="en-US" sz="24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400" dirty="0">
                <a:latin typeface="Cambria" panose="02040503050406030204" pitchFamily="18" charset="0"/>
                <a:ea typeface="Cambria" panose="02040503050406030204" pitchFamily="18" charset="0"/>
              </a:rPr>
              <a:t>What machine learning techniques can be employed to </a:t>
            </a:r>
            <a:r>
              <a:rPr lang="en-US" sz="2400" b="1" dirty="0">
                <a:latin typeface="Cambria" panose="02040503050406030204" pitchFamily="18" charset="0"/>
                <a:ea typeface="Cambria" panose="02040503050406030204" pitchFamily="18" charset="0"/>
              </a:rPr>
              <a:t>dynamically</a:t>
            </a:r>
            <a:r>
              <a:rPr lang="en-US" sz="2400" dirty="0">
                <a:latin typeface="Cambria" panose="02040503050406030204" pitchFamily="18" charset="0"/>
                <a:ea typeface="Cambria" panose="02040503050406030204" pitchFamily="18" charset="0"/>
              </a:rPr>
              <a:t> adapt to new </a:t>
            </a:r>
            <a:r>
              <a:rPr lang="en-US" sz="2400" i="1" dirty="0">
                <a:latin typeface="Cambria" panose="02040503050406030204" pitchFamily="18" charset="0"/>
                <a:ea typeface="Cambria" panose="02040503050406030204" pitchFamily="18" charset="0"/>
              </a:rPr>
              <a:t>attack patterns </a:t>
            </a:r>
            <a:r>
              <a:rPr lang="en-US" sz="2400" dirty="0">
                <a:latin typeface="Cambria" panose="02040503050406030204" pitchFamily="18" charset="0"/>
                <a:ea typeface="Cambria" panose="02040503050406030204" pitchFamily="18" charset="0"/>
              </a:rPr>
              <a:t>and evasion tactics used </a:t>
            </a:r>
            <a:r>
              <a:rPr lang="en-US" sz="2400" dirty="0" smtClean="0">
                <a:latin typeface="Cambria" panose="02040503050406030204" pitchFamily="18" charset="0"/>
                <a:ea typeface="Cambria" panose="02040503050406030204" pitchFamily="18" charset="0"/>
              </a:rPr>
              <a:t>by ransomware </a:t>
            </a:r>
            <a:r>
              <a:rPr lang="en-US" sz="2400" dirty="0">
                <a:latin typeface="Cambria" panose="02040503050406030204" pitchFamily="18" charset="0"/>
                <a:ea typeface="Cambria" panose="02040503050406030204" pitchFamily="18" charset="0"/>
              </a:rPr>
              <a:t>operators</a:t>
            </a:r>
            <a:r>
              <a:rPr lang="en-US" sz="2400" dirty="0" smtClean="0">
                <a:latin typeface="Cambria" panose="02040503050406030204" pitchFamily="18" charset="0"/>
                <a:ea typeface="Cambria" panose="02040503050406030204" pitchFamily="18" charset="0"/>
              </a:rPr>
              <a:t>?</a:t>
            </a:r>
          </a:p>
          <a:p>
            <a:endParaRPr lang="en-US" sz="24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400" dirty="0">
                <a:latin typeface="Cambria" panose="02040503050406030204" pitchFamily="18" charset="0"/>
                <a:ea typeface="Cambria" panose="02040503050406030204" pitchFamily="18" charset="0"/>
              </a:rPr>
              <a:t>How can human-operated ransomware be distinguished from commodity ransomware using advanced AI techniques?</a:t>
            </a:r>
          </a:p>
        </p:txBody>
      </p:sp>
    </p:spTree>
    <p:extLst>
      <p:ext uri="{BB962C8B-B14F-4D97-AF65-F5344CB8AC3E}">
        <p14:creationId xmlns:p14="http://schemas.microsoft.com/office/powerpoint/2010/main" val="16576415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170" y="53586"/>
            <a:ext cx="11237544" cy="765105"/>
          </a:xfrm>
        </p:spPr>
        <p:txBody>
          <a:bodyPr>
            <a:noAutofit/>
          </a:bodyPr>
          <a:lstStyle/>
          <a:p>
            <a:r>
              <a:rPr lang="en-US" sz="5400" b="1" dirty="0" smtClean="0">
                <a:solidFill>
                  <a:srgbClr val="0070C0"/>
                </a:solidFill>
                <a:latin typeface="Cambria" panose="02040503050406030204" pitchFamily="18" charset="0"/>
                <a:ea typeface="Cambria" panose="02040503050406030204" pitchFamily="18" charset="0"/>
              </a:rPr>
              <a:t>Methodology</a:t>
            </a:r>
            <a:endParaRPr lang="en-US" sz="5400" dirty="0">
              <a:solidFill>
                <a:srgbClr val="0070C0"/>
              </a:solidFill>
              <a:latin typeface="Cambria" panose="02040503050406030204" pitchFamily="18" charset="0"/>
              <a:ea typeface="Cambria" panose="02040503050406030204" pitchFamily="18" charset="0"/>
            </a:endParaRPr>
          </a:p>
        </p:txBody>
      </p:sp>
      <p:sp>
        <p:nvSpPr>
          <p:cNvPr id="5" name="Rectangle 4"/>
          <p:cNvSpPr/>
          <p:nvPr/>
        </p:nvSpPr>
        <p:spPr>
          <a:xfrm>
            <a:off x="156170" y="818691"/>
            <a:ext cx="9855202" cy="5786199"/>
          </a:xfrm>
          <a:prstGeom prst="rect">
            <a:avLst/>
          </a:prstGeom>
        </p:spPr>
        <p:txBody>
          <a:bodyPr wrap="square">
            <a:spAutoFit/>
          </a:bodyPr>
          <a:lstStyle/>
          <a:p>
            <a:r>
              <a:rPr lang="en-US" sz="2000" b="1" dirty="0" smtClean="0">
                <a:solidFill>
                  <a:srgbClr val="0070C0"/>
                </a:solidFill>
                <a:latin typeface="Cambria" panose="02040503050406030204" pitchFamily="18" charset="0"/>
                <a:ea typeface="Cambria" panose="02040503050406030204" pitchFamily="18" charset="0"/>
              </a:rPr>
              <a:t>Dataset collection</a:t>
            </a:r>
          </a:p>
          <a:p>
            <a:pPr marL="800100" lvl="1" indent="-342900" algn="just">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Publicly available data sources</a:t>
            </a:r>
          </a:p>
          <a:p>
            <a:pPr marL="800100" lvl="1" indent="-342900" algn="just">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Static and Dynamic behaviors dataset.</a:t>
            </a:r>
            <a:endParaRPr lang="en-US" sz="1050" b="1" dirty="0" smtClean="0">
              <a:solidFill>
                <a:schemeClr val="accent2"/>
              </a:solidFill>
              <a:latin typeface="Cambria" panose="02040503050406030204" pitchFamily="18" charset="0"/>
              <a:ea typeface="Cambria" panose="02040503050406030204" pitchFamily="18" charset="0"/>
            </a:endParaRPr>
          </a:p>
          <a:p>
            <a:r>
              <a:rPr lang="en-US" sz="2000" b="1" dirty="0" smtClean="0">
                <a:solidFill>
                  <a:srgbClr val="0070C0"/>
                </a:solidFill>
                <a:latin typeface="Cambria" panose="02040503050406030204" pitchFamily="18" charset="0"/>
                <a:ea typeface="Cambria" panose="02040503050406030204" pitchFamily="18" charset="0"/>
              </a:rPr>
              <a:t>Data Preprocessing and cleaning     </a:t>
            </a:r>
          </a:p>
          <a:p>
            <a:pPr marL="800100" lvl="1"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Clean the dataset if there exists any null or non numeric values </a:t>
            </a:r>
            <a:endParaRPr lang="en-US" sz="2000" dirty="0">
              <a:latin typeface="Cambria" panose="02040503050406030204" pitchFamily="18" charset="0"/>
              <a:ea typeface="Cambria" panose="02040503050406030204" pitchFamily="18" charset="0"/>
            </a:endParaRPr>
          </a:p>
          <a:p>
            <a:r>
              <a:rPr lang="en-US" sz="2000" dirty="0" smtClean="0">
                <a:latin typeface="Cambria" panose="02040503050406030204" pitchFamily="18" charset="0"/>
                <a:ea typeface="Cambria" panose="02040503050406030204" pitchFamily="18" charset="0"/>
              </a:rPr>
              <a:t>Tools and Library: </a:t>
            </a:r>
            <a:r>
              <a:rPr lang="en-US" sz="2000" b="1" dirty="0" smtClean="0">
                <a:latin typeface="Cambria" panose="02040503050406030204" pitchFamily="18" charset="0"/>
                <a:ea typeface="Cambria" panose="02040503050406030204" pitchFamily="18" charset="0"/>
              </a:rPr>
              <a:t>Excel, Python</a:t>
            </a:r>
            <a:r>
              <a:rPr lang="en-US" sz="2000" dirty="0" smtClean="0">
                <a:latin typeface="Cambria" panose="02040503050406030204" pitchFamily="18" charset="0"/>
                <a:ea typeface="Cambria" panose="02040503050406030204" pitchFamily="18" charset="0"/>
              </a:rPr>
              <a:t>, Pandas, </a:t>
            </a:r>
            <a:r>
              <a:rPr lang="en-US" sz="2000" dirty="0" err="1" smtClean="0">
                <a:latin typeface="Cambria" panose="02040503050406030204" pitchFamily="18" charset="0"/>
                <a:ea typeface="Cambria" panose="02040503050406030204" pitchFamily="18" charset="0"/>
              </a:rPr>
              <a:t>Numpy</a:t>
            </a:r>
            <a:r>
              <a:rPr lang="en-US" sz="2000" dirty="0" smtClean="0">
                <a:latin typeface="Cambria" panose="02040503050406030204" pitchFamily="18" charset="0"/>
                <a:ea typeface="Cambria" panose="02040503050406030204" pitchFamily="18" charset="0"/>
              </a:rPr>
              <a:t> </a:t>
            </a:r>
            <a:endParaRPr lang="en-US" sz="900" b="1" dirty="0" smtClean="0">
              <a:solidFill>
                <a:schemeClr val="accent2"/>
              </a:solidFill>
              <a:latin typeface="Cambria" panose="02040503050406030204" pitchFamily="18" charset="0"/>
              <a:ea typeface="Cambria" panose="02040503050406030204" pitchFamily="18" charset="0"/>
            </a:endParaRPr>
          </a:p>
          <a:p>
            <a:r>
              <a:rPr lang="en-US" sz="2000" b="1" dirty="0" smtClean="0">
                <a:solidFill>
                  <a:srgbClr val="0070C0"/>
                </a:solidFill>
                <a:latin typeface="Cambria" panose="02040503050406030204" pitchFamily="18" charset="0"/>
                <a:ea typeface="Cambria" panose="02040503050406030204" pitchFamily="18" charset="0"/>
              </a:rPr>
              <a:t>Correlated Features Selection     </a:t>
            </a:r>
            <a:endParaRPr lang="en-US" sz="2000" b="1" dirty="0">
              <a:solidFill>
                <a:srgbClr val="0070C0"/>
              </a:solidFill>
              <a:latin typeface="Cambria" panose="02040503050406030204" pitchFamily="18" charset="0"/>
              <a:ea typeface="Cambria" panose="02040503050406030204" pitchFamily="18" charset="0"/>
            </a:endParaRPr>
          </a:p>
          <a:p>
            <a:pPr marL="800100" lvl="1"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Select mostly correlated static </a:t>
            </a:r>
            <a:r>
              <a:rPr lang="en-US" sz="2000" dirty="0">
                <a:latin typeface="Cambria" panose="02040503050406030204" pitchFamily="18" charset="0"/>
                <a:ea typeface="Cambria" panose="02040503050406030204" pitchFamily="18" charset="0"/>
              </a:rPr>
              <a:t>and dynamic features </a:t>
            </a:r>
            <a:endParaRPr lang="en-US" sz="2000" dirty="0" smtClean="0">
              <a:latin typeface="Cambria" panose="02040503050406030204" pitchFamily="18" charset="0"/>
              <a:ea typeface="Cambria" panose="02040503050406030204" pitchFamily="18" charset="0"/>
            </a:endParaRPr>
          </a:p>
          <a:p>
            <a:r>
              <a:rPr lang="en-US" sz="2000" dirty="0" smtClean="0">
                <a:latin typeface="Cambria" panose="02040503050406030204" pitchFamily="18" charset="0"/>
                <a:ea typeface="Cambria" panose="02040503050406030204" pitchFamily="18" charset="0"/>
              </a:rPr>
              <a:t>Mathematical Model:  </a:t>
            </a:r>
            <a:r>
              <a:rPr lang="fr-FR" sz="2000" b="1" dirty="0" smtClean="0">
                <a:latin typeface="Cambria" panose="02040503050406030204" pitchFamily="18" charset="0"/>
                <a:ea typeface="Cambria" panose="02040503050406030204" pitchFamily="18" charset="0"/>
              </a:rPr>
              <a:t>Pearson</a:t>
            </a:r>
            <a:r>
              <a:rPr lang="fr-FR" sz="2000" b="1" dirty="0">
                <a:latin typeface="Cambria" panose="02040503050406030204" pitchFamily="18" charset="0"/>
                <a:ea typeface="Cambria" panose="02040503050406030204" pitchFamily="18" charset="0"/>
              </a:rPr>
              <a:t> </a:t>
            </a:r>
            <a:r>
              <a:rPr lang="fr-FR" sz="2000" b="1" dirty="0" err="1" smtClean="0">
                <a:latin typeface="Cambria" panose="02040503050406030204" pitchFamily="18" charset="0"/>
                <a:ea typeface="Cambria" panose="02040503050406030204" pitchFamily="18" charset="0"/>
              </a:rPr>
              <a:t>heatmap</a:t>
            </a:r>
            <a:endParaRPr lang="en-US" sz="1050" b="1" dirty="0" smtClean="0">
              <a:solidFill>
                <a:schemeClr val="accent2"/>
              </a:solidFill>
              <a:latin typeface="Cambria" panose="02040503050406030204" pitchFamily="18" charset="0"/>
              <a:ea typeface="Cambria" panose="02040503050406030204" pitchFamily="18" charset="0"/>
            </a:endParaRPr>
          </a:p>
          <a:p>
            <a:r>
              <a:rPr lang="en-US" sz="2000" b="1" dirty="0" smtClean="0">
                <a:solidFill>
                  <a:srgbClr val="0070C0"/>
                </a:solidFill>
                <a:latin typeface="Cambria" panose="02040503050406030204" pitchFamily="18" charset="0"/>
                <a:ea typeface="Cambria" panose="02040503050406030204" pitchFamily="18" charset="0"/>
              </a:rPr>
              <a:t>Relevant Features Extraction     </a:t>
            </a:r>
            <a:endParaRPr lang="en-US" sz="2000" b="1" dirty="0">
              <a:solidFill>
                <a:srgbClr val="0070C0"/>
              </a:solidFill>
              <a:latin typeface="Cambria" panose="02040503050406030204" pitchFamily="18" charset="0"/>
              <a:ea typeface="Cambria" panose="02040503050406030204" pitchFamily="18" charset="0"/>
            </a:endParaRPr>
          </a:p>
          <a:p>
            <a:pPr marL="800100" lvl="1"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Select most relevant features and drop the less relevant features </a:t>
            </a:r>
            <a:endParaRPr lang="en-US" sz="2000" dirty="0">
              <a:latin typeface="Cambria" panose="02040503050406030204" pitchFamily="18" charset="0"/>
              <a:ea typeface="Cambria" panose="02040503050406030204" pitchFamily="18" charset="0"/>
            </a:endParaRPr>
          </a:p>
          <a:p>
            <a:pPr>
              <a:spcBef>
                <a:spcPts val="600"/>
              </a:spcBef>
            </a:pPr>
            <a:r>
              <a:rPr lang="en-US" sz="2000" dirty="0" smtClean="0">
                <a:latin typeface="Cambria" panose="02040503050406030204" pitchFamily="18" charset="0"/>
                <a:ea typeface="Cambria" panose="02040503050406030204" pitchFamily="18" charset="0"/>
              </a:rPr>
              <a:t>Mathematical Model:  </a:t>
            </a:r>
            <a:r>
              <a:rPr lang="fr-FR" sz="2000" b="1" dirty="0" smtClean="0">
                <a:latin typeface="Cambria" panose="02040503050406030204" pitchFamily="18" charset="0"/>
                <a:ea typeface="Cambria" panose="02040503050406030204" pitchFamily="18" charset="0"/>
              </a:rPr>
              <a:t>Information value (IV), </a:t>
            </a:r>
            <a:r>
              <a:rPr lang="fr-FR" sz="2000" b="1" dirty="0" err="1" smtClean="0">
                <a:latin typeface="Cambria" panose="02040503050406030204" pitchFamily="18" charset="0"/>
                <a:ea typeface="Cambria" panose="02040503050406030204" pitchFamily="18" charset="0"/>
              </a:rPr>
              <a:t>Weight</a:t>
            </a:r>
            <a:r>
              <a:rPr lang="fr-FR" sz="2000" b="1" dirty="0" smtClean="0">
                <a:latin typeface="Cambria" panose="02040503050406030204" pitchFamily="18" charset="0"/>
                <a:ea typeface="Cambria" panose="02040503050406030204" pitchFamily="18" charset="0"/>
              </a:rPr>
              <a:t> of Evidence (</a:t>
            </a:r>
            <a:r>
              <a:rPr lang="fr-FR" sz="2000" b="1" dirty="0" err="1">
                <a:latin typeface="Cambria" panose="02040503050406030204" pitchFamily="18" charset="0"/>
                <a:ea typeface="Cambria" panose="02040503050406030204" pitchFamily="18" charset="0"/>
              </a:rPr>
              <a:t>W</a:t>
            </a:r>
            <a:r>
              <a:rPr lang="fr-FR" sz="2000" b="1" dirty="0" err="1" smtClean="0">
                <a:latin typeface="Cambria" panose="02040503050406030204" pitchFamily="18" charset="0"/>
                <a:ea typeface="Cambria" panose="02040503050406030204" pitchFamily="18" charset="0"/>
              </a:rPr>
              <a:t>oE</a:t>
            </a:r>
            <a:r>
              <a:rPr lang="fr-FR" sz="2000" b="1" dirty="0" smtClean="0">
                <a:latin typeface="Cambria" panose="02040503050406030204" pitchFamily="18" charset="0"/>
                <a:ea typeface="Cambria" panose="02040503050406030204" pitchFamily="18" charset="0"/>
              </a:rPr>
              <a:t>)</a:t>
            </a:r>
            <a:r>
              <a:rPr lang="en-US" sz="2000" b="1" dirty="0" smtClean="0">
                <a:solidFill>
                  <a:srgbClr val="0070C0"/>
                </a:solidFill>
                <a:latin typeface="Cambria" panose="02040503050406030204" pitchFamily="18" charset="0"/>
                <a:ea typeface="Cambria" panose="02040503050406030204" pitchFamily="18" charset="0"/>
              </a:rPr>
              <a:t/>
            </a:r>
            <a:br>
              <a:rPr lang="en-US" sz="2000" b="1" dirty="0" smtClean="0">
                <a:solidFill>
                  <a:srgbClr val="0070C0"/>
                </a:solidFill>
                <a:latin typeface="Cambria" panose="02040503050406030204" pitchFamily="18" charset="0"/>
                <a:ea typeface="Cambria" panose="02040503050406030204" pitchFamily="18" charset="0"/>
              </a:rPr>
            </a:br>
            <a:r>
              <a:rPr lang="en-US" sz="2000" b="1" dirty="0" smtClean="0">
                <a:solidFill>
                  <a:srgbClr val="0070C0"/>
                </a:solidFill>
                <a:latin typeface="Cambria" panose="02040503050406030204" pitchFamily="18" charset="0"/>
                <a:ea typeface="Cambria" panose="02040503050406030204" pitchFamily="18" charset="0"/>
              </a:rPr>
              <a:t>Train AI Model     </a:t>
            </a:r>
          </a:p>
          <a:p>
            <a:pPr marL="800100" lvl="1"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Train several AI models using these extracted features against the dataset </a:t>
            </a:r>
            <a:endParaRPr lang="en-US" sz="2000" dirty="0">
              <a:latin typeface="Cambria" panose="02040503050406030204" pitchFamily="18" charset="0"/>
              <a:ea typeface="Cambria" panose="02040503050406030204" pitchFamily="18" charset="0"/>
            </a:endParaRPr>
          </a:p>
          <a:p>
            <a:pPr>
              <a:spcBef>
                <a:spcPts val="600"/>
              </a:spcBef>
            </a:pPr>
            <a:r>
              <a:rPr lang="en-US" sz="2000" dirty="0" smtClean="0">
                <a:latin typeface="Cambria" panose="02040503050406030204" pitchFamily="18" charset="0"/>
                <a:ea typeface="Cambria" panose="02040503050406030204" pitchFamily="18" charset="0"/>
              </a:rPr>
              <a:t>Tools</a:t>
            </a:r>
            <a:r>
              <a:rPr lang="en-US" sz="2000" dirty="0">
                <a:latin typeface="Cambria" panose="02040503050406030204" pitchFamily="18" charset="0"/>
                <a:ea typeface="Cambria" panose="02040503050406030204" pitchFamily="18" charset="0"/>
              </a:rPr>
              <a:t>: </a:t>
            </a:r>
            <a:r>
              <a:rPr lang="en-US" sz="2000" b="1" dirty="0" smtClean="0">
                <a:latin typeface="Cambria" panose="02040503050406030204" pitchFamily="18" charset="0"/>
                <a:ea typeface="Cambria" panose="02040503050406030204" pitchFamily="18" charset="0"/>
              </a:rPr>
              <a:t>Google </a:t>
            </a:r>
            <a:r>
              <a:rPr lang="en-US" sz="2000" b="1" dirty="0" err="1" smtClean="0">
                <a:latin typeface="Cambria" panose="02040503050406030204" pitchFamily="18" charset="0"/>
                <a:ea typeface="Cambria" panose="02040503050406030204" pitchFamily="18" charset="0"/>
              </a:rPr>
              <a:t>Colab</a:t>
            </a:r>
            <a:r>
              <a:rPr lang="en-US" sz="2000" b="1" dirty="0" smtClean="0">
                <a:latin typeface="Cambria" panose="02040503050406030204" pitchFamily="18" charset="0"/>
                <a:ea typeface="Cambria" panose="02040503050406030204" pitchFamily="18" charset="0"/>
              </a:rPr>
              <a:t/>
            </a:r>
            <a:br>
              <a:rPr lang="en-US" sz="2000" b="1" dirty="0" smtClean="0">
                <a:latin typeface="Cambria" panose="02040503050406030204" pitchFamily="18" charset="0"/>
                <a:ea typeface="Cambria" panose="02040503050406030204" pitchFamily="18" charset="0"/>
              </a:rPr>
            </a:br>
            <a:r>
              <a:rPr lang="en-US" sz="2000" b="1" dirty="0" smtClean="0">
                <a:solidFill>
                  <a:srgbClr val="0070C0"/>
                </a:solidFill>
                <a:latin typeface="Cambria" panose="02040503050406030204" pitchFamily="18" charset="0"/>
                <a:ea typeface="Cambria" panose="02040503050406030204" pitchFamily="18" charset="0"/>
              </a:rPr>
              <a:t>Evaluation     </a:t>
            </a:r>
            <a:endParaRPr lang="en-US" sz="2000" b="1" dirty="0">
              <a:solidFill>
                <a:srgbClr val="0070C0"/>
              </a:solidFill>
              <a:latin typeface="Cambria" panose="02040503050406030204" pitchFamily="18" charset="0"/>
              <a:ea typeface="Cambria" panose="02040503050406030204" pitchFamily="18" charset="0"/>
            </a:endParaRPr>
          </a:p>
          <a:p>
            <a:pPr marL="800100" lvl="1"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Evaluate the performance by several metrics </a:t>
            </a:r>
            <a:endParaRPr lang="en-US" sz="2000" dirty="0">
              <a:latin typeface="Cambria" panose="02040503050406030204" pitchFamily="18" charset="0"/>
              <a:ea typeface="Cambria" panose="02040503050406030204" pitchFamily="18" charset="0"/>
            </a:endParaRPr>
          </a:p>
          <a:p>
            <a:r>
              <a:rPr lang="en-US" sz="2000" dirty="0" smtClean="0">
                <a:latin typeface="Cambria" panose="02040503050406030204" pitchFamily="18" charset="0"/>
                <a:ea typeface="Cambria" panose="02040503050406030204" pitchFamily="18" charset="0"/>
              </a:rPr>
              <a:t>Metrics: </a:t>
            </a:r>
            <a:r>
              <a:rPr lang="en-US" sz="2000" b="1" dirty="0" smtClean="0">
                <a:latin typeface="Cambria" panose="02040503050406030204" pitchFamily="18" charset="0"/>
                <a:ea typeface="Cambria" panose="02040503050406030204" pitchFamily="18" charset="0"/>
              </a:rPr>
              <a:t>Confusion matrix, Accuracy, Precision, Recall, F1 score, False Positive Rate</a:t>
            </a:r>
            <a:endParaRPr lang="en-US" sz="2000" dirty="0" smtClean="0">
              <a:latin typeface="Cambria" panose="02040503050406030204" pitchFamily="18" charset="0"/>
              <a:ea typeface="Cambria" panose="02040503050406030204" pitchFamily="18" charset="0"/>
            </a:endParaRPr>
          </a:p>
        </p:txBody>
      </p:sp>
      <p:graphicFrame>
        <p:nvGraphicFramePr>
          <p:cNvPr id="7" name="Diagram 6"/>
          <p:cNvGraphicFramePr/>
          <p:nvPr>
            <p:extLst>
              <p:ext uri="{D42A27DB-BD31-4B8C-83A1-F6EECF244321}">
                <p14:modId xmlns:p14="http://schemas.microsoft.com/office/powerpoint/2010/main" val="2555058761"/>
              </p:ext>
            </p:extLst>
          </p:nvPr>
        </p:nvGraphicFramePr>
        <p:xfrm>
          <a:off x="9040657" y="117005"/>
          <a:ext cx="3323772" cy="6487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73519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170" y="53586"/>
            <a:ext cx="11237544" cy="765105"/>
          </a:xfrm>
        </p:spPr>
        <p:txBody>
          <a:bodyPr>
            <a:noAutofit/>
          </a:bodyPr>
          <a:lstStyle/>
          <a:p>
            <a:r>
              <a:rPr lang="en-US" sz="5400" b="1" dirty="0" smtClean="0">
                <a:solidFill>
                  <a:srgbClr val="0070C0"/>
                </a:solidFill>
                <a:latin typeface="Cambria" panose="02040503050406030204" pitchFamily="18" charset="0"/>
                <a:ea typeface="Cambria" panose="02040503050406030204" pitchFamily="18" charset="0"/>
              </a:rPr>
              <a:t>Proposed Solution</a:t>
            </a:r>
            <a:endParaRPr lang="en-US" sz="5400" dirty="0">
              <a:solidFill>
                <a:srgbClr val="0070C0"/>
              </a:solidFill>
              <a:latin typeface="Cambria" panose="02040503050406030204" pitchFamily="18" charset="0"/>
              <a:ea typeface="Cambria" panose="02040503050406030204" pitchFamily="18" charset="0"/>
            </a:endParaRPr>
          </a:p>
        </p:txBody>
      </p:sp>
      <p:grpSp>
        <p:nvGrpSpPr>
          <p:cNvPr id="6" name="Group 5"/>
          <p:cNvGrpSpPr/>
          <p:nvPr/>
        </p:nvGrpSpPr>
        <p:grpSpPr>
          <a:xfrm>
            <a:off x="3876411" y="1232564"/>
            <a:ext cx="4933760" cy="5141631"/>
            <a:chOff x="-131366" y="-19050"/>
            <a:chExt cx="3055541" cy="2415571"/>
          </a:xfrm>
        </p:grpSpPr>
        <p:grpSp>
          <p:nvGrpSpPr>
            <p:cNvPr id="8" name="Group 7"/>
            <p:cNvGrpSpPr/>
            <p:nvPr/>
          </p:nvGrpSpPr>
          <p:grpSpPr>
            <a:xfrm>
              <a:off x="-131366" y="-19050"/>
              <a:ext cx="2633064" cy="2415571"/>
              <a:chOff x="-131366" y="-19050"/>
              <a:chExt cx="2633064" cy="2415571"/>
            </a:xfrm>
          </p:grpSpPr>
          <p:sp>
            <p:nvSpPr>
              <p:cNvPr id="13" name="Text Box 4"/>
              <p:cNvSpPr txBox="1"/>
              <p:nvPr/>
            </p:nvSpPr>
            <p:spPr>
              <a:xfrm>
                <a:off x="-131366" y="-19050"/>
                <a:ext cx="2015627" cy="257175"/>
              </a:xfrm>
              <a:prstGeom prst="rect">
                <a:avLst/>
              </a:prstGeom>
              <a:solidFill>
                <a:srgbClr val="FFFF00"/>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dirty="0">
                    <a:effectLst/>
                    <a:latin typeface="Cambria" panose="02040503050406030204" pitchFamily="18" charset="0"/>
                    <a:ea typeface="Cambria" panose="02040503050406030204" pitchFamily="18" charset="0"/>
                  </a:rPr>
                  <a:t>Dataset</a:t>
                </a:r>
              </a:p>
            </p:txBody>
          </p:sp>
          <p:sp>
            <p:nvSpPr>
              <p:cNvPr id="14" name="Text Box 6"/>
              <p:cNvSpPr txBox="1"/>
              <p:nvPr/>
            </p:nvSpPr>
            <p:spPr>
              <a:xfrm>
                <a:off x="-131366" y="428625"/>
                <a:ext cx="1998624" cy="257175"/>
              </a:xfrm>
              <a:prstGeom prst="rect">
                <a:avLst/>
              </a:prstGeom>
              <a:solidFill>
                <a:schemeClr val="accent2">
                  <a:lumMod val="40000"/>
                  <a:lumOff val="60000"/>
                </a:schemeClr>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dirty="0" smtClean="0">
                    <a:effectLst/>
                    <a:latin typeface="Cambria" panose="02040503050406030204" pitchFamily="18" charset="0"/>
                    <a:ea typeface="Cambria" panose="02040503050406030204" pitchFamily="18" charset="0"/>
                  </a:rPr>
                  <a:t>Pre-Processing</a:t>
                </a:r>
                <a:endParaRPr lang="en-US" dirty="0">
                  <a:effectLst/>
                  <a:latin typeface="Cambria" panose="02040503050406030204" pitchFamily="18" charset="0"/>
                  <a:ea typeface="Cambria" panose="02040503050406030204" pitchFamily="18" charset="0"/>
                </a:endParaRPr>
              </a:p>
            </p:txBody>
          </p:sp>
          <p:sp>
            <p:nvSpPr>
              <p:cNvPr id="15" name="Text Box 8"/>
              <p:cNvSpPr txBox="1"/>
              <p:nvPr/>
            </p:nvSpPr>
            <p:spPr>
              <a:xfrm>
                <a:off x="39919" y="914400"/>
                <a:ext cx="1576790" cy="419100"/>
              </a:xfrm>
              <a:prstGeom prst="rect">
                <a:avLst/>
              </a:prstGeom>
              <a:solidFill>
                <a:schemeClr val="accent4">
                  <a:lumMod val="60000"/>
                  <a:lumOff val="40000"/>
                </a:schemeClr>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dirty="0">
                    <a:effectLst/>
                    <a:latin typeface="Cambria" panose="02040503050406030204" pitchFamily="18" charset="0"/>
                    <a:ea typeface="Cambria" panose="02040503050406030204" pitchFamily="18" charset="0"/>
                  </a:rPr>
                  <a:t>Features</a:t>
                </a:r>
                <a:br>
                  <a:rPr lang="en-US" dirty="0">
                    <a:effectLst/>
                    <a:latin typeface="Cambria" panose="02040503050406030204" pitchFamily="18" charset="0"/>
                    <a:ea typeface="Cambria" panose="02040503050406030204" pitchFamily="18" charset="0"/>
                  </a:rPr>
                </a:br>
                <a:r>
                  <a:rPr lang="en-US" dirty="0" smtClean="0">
                    <a:effectLst/>
                    <a:latin typeface="Cambria" panose="02040503050406030204" pitchFamily="18" charset="0"/>
                    <a:ea typeface="Cambria" panose="02040503050406030204" pitchFamily="18" charset="0"/>
                  </a:rPr>
                  <a:t>Selection and Extraction</a:t>
                </a:r>
                <a:endParaRPr lang="en-US" dirty="0">
                  <a:effectLst/>
                  <a:latin typeface="Cambria" panose="02040503050406030204" pitchFamily="18" charset="0"/>
                  <a:ea typeface="Cambria" panose="02040503050406030204" pitchFamily="18" charset="0"/>
                </a:endParaRPr>
              </a:p>
            </p:txBody>
          </p:sp>
          <p:sp>
            <p:nvSpPr>
              <p:cNvPr id="16" name="Text Box 10"/>
              <p:cNvSpPr txBox="1"/>
              <p:nvPr/>
            </p:nvSpPr>
            <p:spPr>
              <a:xfrm>
                <a:off x="39918" y="1485900"/>
                <a:ext cx="1643792" cy="304800"/>
              </a:xfrm>
              <a:prstGeom prst="rect">
                <a:avLst/>
              </a:prstGeom>
              <a:solidFill>
                <a:srgbClr val="FFC000"/>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dirty="0" smtClean="0">
                    <a:effectLst/>
                    <a:latin typeface="Cambria" panose="02040503050406030204" pitchFamily="18" charset="0"/>
                    <a:ea typeface="Cambria" panose="02040503050406030204" pitchFamily="18" charset="0"/>
                  </a:rPr>
                  <a:t>Model Train and Ransomware Detection</a:t>
                </a:r>
                <a:endParaRPr lang="en-US" dirty="0">
                  <a:effectLst/>
                  <a:latin typeface="Cambria" panose="02040503050406030204" pitchFamily="18" charset="0"/>
                  <a:ea typeface="Cambria" panose="02040503050406030204" pitchFamily="18" charset="0"/>
                </a:endParaRPr>
              </a:p>
            </p:txBody>
          </p:sp>
          <p:sp>
            <p:nvSpPr>
              <p:cNvPr id="17" name="Text Box 12"/>
              <p:cNvSpPr txBox="1"/>
              <p:nvPr/>
            </p:nvSpPr>
            <p:spPr>
              <a:xfrm>
                <a:off x="0" y="2162175"/>
                <a:ext cx="1038225" cy="234346"/>
              </a:xfrm>
              <a:prstGeom prst="rect">
                <a:avLst/>
              </a:prstGeom>
              <a:solidFill>
                <a:srgbClr val="92D050"/>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400" dirty="0">
                    <a:effectLst/>
                    <a:latin typeface="Cambria" panose="02040503050406030204" pitchFamily="18" charset="0"/>
                    <a:ea typeface="Cambria" panose="02040503050406030204" pitchFamily="18" charset="0"/>
                  </a:rPr>
                  <a:t>Safe</a:t>
                </a:r>
              </a:p>
            </p:txBody>
          </p:sp>
          <p:sp>
            <p:nvSpPr>
              <p:cNvPr id="18" name="Text Box 14"/>
              <p:cNvSpPr txBox="1"/>
              <p:nvPr/>
            </p:nvSpPr>
            <p:spPr>
              <a:xfrm>
                <a:off x="1266825" y="2162175"/>
                <a:ext cx="1234873" cy="234346"/>
              </a:xfrm>
              <a:prstGeom prst="rect">
                <a:avLst/>
              </a:prstGeom>
              <a:solidFill>
                <a:srgbClr val="FF0000"/>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400" dirty="0">
                    <a:effectLst/>
                    <a:latin typeface="Cambria" panose="02040503050406030204" pitchFamily="18" charset="0"/>
                    <a:ea typeface="Cambria" panose="02040503050406030204" pitchFamily="18" charset="0"/>
                  </a:rPr>
                  <a:t>Ransomware</a:t>
                </a:r>
              </a:p>
            </p:txBody>
          </p:sp>
          <p:cxnSp>
            <p:nvCxnSpPr>
              <p:cNvPr id="19" name="Straight Arrow Connector 18"/>
              <p:cNvCxnSpPr/>
              <p:nvPr/>
            </p:nvCxnSpPr>
            <p:spPr>
              <a:xfrm>
                <a:off x="930355" y="257175"/>
                <a:ext cx="0" cy="200025"/>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20" name="Straight Arrow Connector 19"/>
              <p:cNvCxnSpPr/>
              <p:nvPr/>
            </p:nvCxnSpPr>
            <p:spPr>
              <a:xfrm>
                <a:off x="930355" y="714375"/>
                <a:ext cx="0" cy="200025"/>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21" name="Straight Arrow Connector 20"/>
              <p:cNvCxnSpPr/>
              <p:nvPr/>
            </p:nvCxnSpPr>
            <p:spPr>
              <a:xfrm>
                <a:off x="930355" y="1333500"/>
                <a:ext cx="0" cy="15240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22" name="Straight Arrow Connector 21"/>
              <p:cNvCxnSpPr/>
              <p:nvPr/>
            </p:nvCxnSpPr>
            <p:spPr>
              <a:xfrm flipH="1">
                <a:off x="714375" y="1762125"/>
                <a:ext cx="323850" cy="40005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23" name="Straight Arrow Connector 22"/>
              <p:cNvCxnSpPr/>
              <p:nvPr/>
            </p:nvCxnSpPr>
            <p:spPr>
              <a:xfrm>
                <a:off x="1038225" y="1762125"/>
                <a:ext cx="457200" cy="400050"/>
              </a:xfrm>
              <a:prstGeom prst="straightConnector1">
                <a:avLst/>
              </a:prstGeom>
              <a:noFill/>
              <a:ln w="9525" cap="flat" cmpd="sng" algn="ctr">
                <a:solidFill>
                  <a:sysClr val="windowText" lastClr="000000">
                    <a:shade val="95000"/>
                    <a:satMod val="105000"/>
                  </a:sysClr>
                </a:solidFill>
                <a:prstDash val="solid"/>
                <a:tailEnd type="triangle"/>
              </a:ln>
              <a:effectLst/>
            </p:spPr>
          </p:cxnSp>
        </p:grpSp>
        <p:grpSp>
          <p:nvGrpSpPr>
            <p:cNvPr id="9" name="Group 8"/>
            <p:cNvGrpSpPr/>
            <p:nvPr/>
          </p:nvGrpSpPr>
          <p:grpSpPr>
            <a:xfrm>
              <a:off x="1619250" y="701071"/>
              <a:ext cx="1304925" cy="895350"/>
              <a:chOff x="0" y="-470504"/>
              <a:chExt cx="1304925" cy="895350"/>
            </a:xfrm>
          </p:grpSpPr>
          <p:sp>
            <p:nvSpPr>
              <p:cNvPr id="10" name="Text Box 16"/>
              <p:cNvSpPr txBox="1"/>
              <p:nvPr/>
            </p:nvSpPr>
            <p:spPr>
              <a:xfrm>
                <a:off x="200025" y="-470504"/>
                <a:ext cx="1104900" cy="356204"/>
              </a:xfrm>
              <a:prstGeom prst="rect">
                <a:avLst/>
              </a:prstGeom>
              <a:solidFill>
                <a:schemeClr val="accent1">
                  <a:lumMod val="20000"/>
                  <a:lumOff val="80000"/>
                </a:schemeClr>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dirty="0">
                    <a:effectLst/>
                    <a:latin typeface="Cambria" panose="02040503050406030204" pitchFamily="18" charset="0"/>
                    <a:ea typeface="Cambria" panose="02040503050406030204" pitchFamily="18" charset="0"/>
                  </a:rPr>
                  <a:t>Pearson </a:t>
                </a:r>
                <a:r>
                  <a:rPr lang="en-US" dirty="0" err="1" smtClean="0">
                    <a:effectLst/>
                    <a:latin typeface="Cambria" panose="02040503050406030204" pitchFamily="18" charset="0"/>
                    <a:ea typeface="Cambria" panose="02040503050406030204" pitchFamily="18" charset="0"/>
                  </a:rPr>
                  <a:t>Heatmap</a:t>
                </a:r>
                <a:endParaRPr lang="en-US" dirty="0">
                  <a:effectLst/>
                  <a:latin typeface="Cambria" panose="02040503050406030204" pitchFamily="18" charset="0"/>
                  <a:ea typeface="Cambria" panose="02040503050406030204" pitchFamily="18" charset="0"/>
                </a:endParaRPr>
              </a:p>
            </p:txBody>
          </p:sp>
          <p:sp>
            <p:nvSpPr>
              <p:cNvPr id="11" name="Text Box 17"/>
              <p:cNvSpPr txBox="1"/>
              <p:nvPr/>
            </p:nvSpPr>
            <p:spPr>
              <a:xfrm>
                <a:off x="200025" y="262342"/>
                <a:ext cx="1104900" cy="162504"/>
              </a:xfrm>
              <a:prstGeom prst="rect">
                <a:avLst/>
              </a:prstGeom>
              <a:solidFill>
                <a:schemeClr val="accent2">
                  <a:lumMod val="60000"/>
                  <a:lumOff val="40000"/>
                </a:schemeClr>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dirty="0">
                    <a:effectLst/>
                    <a:latin typeface="Cambria" panose="02040503050406030204" pitchFamily="18" charset="0"/>
                    <a:ea typeface="Cambria" panose="02040503050406030204" pitchFamily="18" charset="0"/>
                  </a:rPr>
                  <a:t>IV and </a:t>
                </a:r>
                <a:r>
                  <a:rPr lang="en-US" dirty="0" err="1">
                    <a:effectLst/>
                    <a:latin typeface="Cambria" panose="02040503050406030204" pitchFamily="18" charset="0"/>
                    <a:ea typeface="Cambria" panose="02040503050406030204" pitchFamily="18" charset="0"/>
                  </a:rPr>
                  <a:t>WoE</a:t>
                </a:r>
                <a:endParaRPr lang="en-US" dirty="0">
                  <a:effectLst/>
                  <a:latin typeface="Cambria" panose="02040503050406030204" pitchFamily="18" charset="0"/>
                  <a:ea typeface="Cambria" panose="02040503050406030204" pitchFamily="18" charset="0"/>
                </a:endParaRPr>
              </a:p>
            </p:txBody>
          </p:sp>
          <p:sp>
            <p:nvSpPr>
              <p:cNvPr id="12" name="Left Brace 11"/>
              <p:cNvSpPr/>
              <p:nvPr/>
            </p:nvSpPr>
            <p:spPr>
              <a:xfrm>
                <a:off x="0" y="-375255"/>
                <a:ext cx="197485" cy="695325"/>
              </a:xfrm>
              <a:prstGeom prst="leftBrace">
                <a:avLst/>
              </a:prstGeom>
              <a:noFill/>
              <a:ln w="9525" cap="flat" cmpd="sng" algn="ctr">
                <a:solidFill>
                  <a:sysClr val="windowText" lastClr="000000">
                    <a:shade val="95000"/>
                    <a:satMod val="105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Tree>
    <p:extLst>
      <p:ext uri="{BB962C8B-B14F-4D97-AF65-F5344CB8AC3E}">
        <p14:creationId xmlns:p14="http://schemas.microsoft.com/office/powerpoint/2010/main" val="19968558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170" y="53586"/>
            <a:ext cx="11237544" cy="765105"/>
          </a:xfrm>
        </p:spPr>
        <p:txBody>
          <a:bodyPr>
            <a:noAutofit/>
          </a:bodyPr>
          <a:lstStyle/>
          <a:p>
            <a:r>
              <a:rPr lang="en-US" sz="5400" b="1" dirty="0" smtClean="0">
                <a:solidFill>
                  <a:srgbClr val="0070C0"/>
                </a:solidFill>
                <a:latin typeface="Cambria" panose="02040503050406030204" pitchFamily="18" charset="0"/>
                <a:ea typeface="Cambria" panose="02040503050406030204" pitchFamily="18" charset="0"/>
              </a:rPr>
              <a:t>Experimental Analysis</a:t>
            </a:r>
            <a:endParaRPr lang="en-US" sz="5400" dirty="0">
              <a:solidFill>
                <a:srgbClr val="0070C0"/>
              </a:solidFill>
              <a:latin typeface="Cambria" panose="02040503050406030204" pitchFamily="18" charset="0"/>
              <a:ea typeface="Cambria" panose="02040503050406030204" pitchFamily="18" charset="0"/>
            </a:endParaRPr>
          </a:p>
        </p:txBody>
      </p:sp>
      <p:sp>
        <p:nvSpPr>
          <p:cNvPr id="5" name="Rectangle 4"/>
          <p:cNvSpPr/>
          <p:nvPr/>
        </p:nvSpPr>
        <p:spPr>
          <a:xfrm>
            <a:off x="1084728" y="1085703"/>
            <a:ext cx="9855202" cy="707886"/>
          </a:xfrm>
          <a:prstGeom prst="rect">
            <a:avLst/>
          </a:prstGeom>
        </p:spPr>
        <p:txBody>
          <a:bodyPr wrap="square">
            <a:spAutoFit/>
          </a:bodyPr>
          <a:lstStyle/>
          <a:p>
            <a:r>
              <a:rPr lang="en-US" sz="2000" b="1" dirty="0">
                <a:solidFill>
                  <a:srgbClr val="0070C0"/>
                </a:solidFill>
                <a:latin typeface="Cambria" panose="02040503050406030204" pitchFamily="18" charset="0"/>
                <a:ea typeface="Cambria" panose="02040503050406030204" pitchFamily="18" charset="0"/>
              </a:rPr>
              <a:t>Dataset </a:t>
            </a:r>
            <a:r>
              <a:rPr lang="en-US" sz="2000" b="1" dirty="0" smtClean="0">
                <a:solidFill>
                  <a:srgbClr val="0070C0"/>
                </a:solidFill>
                <a:latin typeface="Cambria" panose="02040503050406030204" pitchFamily="18" charset="0"/>
                <a:ea typeface="Cambria" panose="02040503050406030204" pitchFamily="18" charset="0"/>
              </a:rPr>
              <a:t>Collection</a:t>
            </a:r>
            <a:r>
              <a:rPr lang="en-US" sz="2000" b="1" dirty="0">
                <a:solidFill>
                  <a:srgbClr val="0070C0"/>
                </a:solidFill>
                <a:latin typeface="Cambria" panose="02040503050406030204" pitchFamily="18" charset="0"/>
                <a:ea typeface="Cambria" panose="02040503050406030204" pitchFamily="18" charset="0"/>
              </a:rPr>
              <a:t>, Preprocessing and </a:t>
            </a:r>
            <a:r>
              <a:rPr lang="en-US" sz="2000" b="1" dirty="0" smtClean="0">
                <a:solidFill>
                  <a:srgbClr val="0070C0"/>
                </a:solidFill>
                <a:latin typeface="Cambria" panose="02040503050406030204" pitchFamily="18" charset="0"/>
                <a:ea typeface="Cambria" panose="02040503050406030204" pitchFamily="18" charset="0"/>
              </a:rPr>
              <a:t>Cleaning</a:t>
            </a:r>
          </a:p>
          <a:p>
            <a:pPr marL="800100" lvl="1" indent="-342900" algn="just">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Static and Dynamic behaviors dataset.</a:t>
            </a:r>
            <a:endParaRPr lang="en-US" sz="1050" b="1" dirty="0" smtClean="0">
              <a:solidFill>
                <a:schemeClr val="accent2"/>
              </a:solidFill>
              <a:latin typeface="Cambria" panose="02040503050406030204" pitchFamily="18" charset="0"/>
              <a:ea typeface="Cambria" panose="02040503050406030204" pitchFamily="18" charset="0"/>
            </a:endParaRPr>
          </a:p>
        </p:txBody>
      </p:sp>
      <p:graphicFrame>
        <p:nvGraphicFramePr>
          <p:cNvPr id="3" name="Diagram 2"/>
          <p:cNvGraphicFramePr/>
          <p:nvPr>
            <p:extLst>
              <p:ext uri="{D42A27DB-BD31-4B8C-83A1-F6EECF244321}">
                <p14:modId xmlns:p14="http://schemas.microsoft.com/office/powerpoint/2010/main" val="201519727"/>
              </p:ext>
            </p:extLst>
          </p:nvPr>
        </p:nvGraphicFramePr>
        <p:xfrm>
          <a:off x="2930142" y="2300127"/>
          <a:ext cx="5689600" cy="3670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2455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359A608B-9C49-4498-B761-B0F15238CD16}" type="slidenum">
              <a:rPr lang="en-US" smtClean="0"/>
              <a:t>2</a:t>
            </a:fld>
            <a:endParaRPr lang="en-US"/>
          </a:p>
        </p:txBody>
      </p:sp>
      <p:sp>
        <p:nvSpPr>
          <p:cNvPr id="8" name="Subtitle 2"/>
          <p:cNvSpPr txBox="1">
            <a:spLocks/>
          </p:cNvSpPr>
          <p:nvPr/>
        </p:nvSpPr>
        <p:spPr>
          <a:xfrm>
            <a:off x="1671240" y="1926380"/>
            <a:ext cx="9432189" cy="3327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fontAlgn="base">
              <a:buFont typeface="Wingdings" panose="05000000000000000000" pitchFamily="2" charset="2"/>
              <a:buChar char="Ø"/>
            </a:pPr>
            <a:r>
              <a:rPr lang="en-US" sz="3000" dirty="0" smtClean="0">
                <a:solidFill>
                  <a:srgbClr val="000000"/>
                </a:solidFill>
                <a:latin typeface="Cambria" panose="02040503050406030204" pitchFamily="18" charset="0"/>
                <a:ea typeface="Cambria" panose="02040503050406030204" pitchFamily="18" charset="0"/>
              </a:rPr>
              <a:t>Introduction​</a:t>
            </a:r>
          </a:p>
          <a:p>
            <a:pPr marL="457200" indent="-457200" fontAlgn="base">
              <a:buFont typeface="Wingdings" panose="05000000000000000000" pitchFamily="2" charset="2"/>
              <a:buChar char="Ø"/>
            </a:pPr>
            <a:r>
              <a:rPr lang="en-US" sz="3000" dirty="0" smtClean="0">
                <a:solidFill>
                  <a:srgbClr val="000000"/>
                </a:solidFill>
                <a:latin typeface="Cambria" panose="02040503050406030204" pitchFamily="18" charset="0"/>
                <a:ea typeface="Cambria" panose="02040503050406030204" pitchFamily="18" charset="0"/>
              </a:rPr>
              <a:t>Problem Statement and Motivation​</a:t>
            </a:r>
          </a:p>
          <a:p>
            <a:pPr marL="457200" indent="-457200" fontAlgn="base">
              <a:buFont typeface="Wingdings" panose="05000000000000000000" pitchFamily="2" charset="2"/>
              <a:buChar char="Ø"/>
            </a:pPr>
            <a:r>
              <a:rPr lang="en-US" sz="3000" dirty="0" smtClean="0">
                <a:solidFill>
                  <a:srgbClr val="000000"/>
                </a:solidFill>
                <a:latin typeface="Cambria" panose="02040503050406030204" pitchFamily="18" charset="0"/>
                <a:ea typeface="Cambria" panose="02040503050406030204" pitchFamily="18" charset="0"/>
              </a:rPr>
              <a:t>Methodology and Approach​</a:t>
            </a:r>
          </a:p>
          <a:p>
            <a:pPr marL="457200" indent="-457200" fontAlgn="base">
              <a:buFont typeface="Wingdings" panose="05000000000000000000" pitchFamily="2" charset="2"/>
              <a:buChar char="Ø"/>
            </a:pPr>
            <a:r>
              <a:rPr lang="en-US" sz="3000" dirty="0" smtClean="0">
                <a:solidFill>
                  <a:srgbClr val="000000"/>
                </a:solidFill>
                <a:latin typeface="Cambria" panose="02040503050406030204" pitchFamily="18" charset="0"/>
                <a:ea typeface="Cambria" panose="02040503050406030204" pitchFamily="18" charset="0"/>
              </a:rPr>
              <a:t>Implementation Details​</a:t>
            </a:r>
          </a:p>
          <a:p>
            <a:pPr marL="457200" indent="-457200" fontAlgn="base">
              <a:buFont typeface="Wingdings" panose="05000000000000000000" pitchFamily="2" charset="2"/>
              <a:buChar char="Ø"/>
            </a:pPr>
            <a:r>
              <a:rPr lang="en-US" sz="3000" dirty="0" smtClean="0">
                <a:solidFill>
                  <a:srgbClr val="000000"/>
                </a:solidFill>
                <a:latin typeface="Cambria" panose="02040503050406030204" pitchFamily="18" charset="0"/>
                <a:ea typeface="Cambria" panose="02040503050406030204" pitchFamily="18" charset="0"/>
              </a:rPr>
              <a:t>Results and Performance Analysis​</a:t>
            </a:r>
          </a:p>
          <a:p>
            <a:pPr marL="457200" indent="-457200" fontAlgn="base">
              <a:buFont typeface="Wingdings" panose="05000000000000000000" pitchFamily="2" charset="2"/>
              <a:buChar char="Ø"/>
            </a:pPr>
            <a:r>
              <a:rPr lang="en-US" sz="3000" dirty="0" smtClean="0">
                <a:solidFill>
                  <a:srgbClr val="000000"/>
                </a:solidFill>
                <a:latin typeface="Cambria" panose="02040503050406030204" pitchFamily="18" charset="0"/>
                <a:ea typeface="Cambria" panose="02040503050406030204" pitchFamily="18" charset="0"/>
              </a:rPr>
              <a:t>Conclusions and Recommendations</a:t>
            </a:r>
            <a:endParaRPr lang="en-US" sz="3000" dirty="0">
              <a:solidFill>
                <a:srgbClr val="000000"/>
              </a:solidFill>
              <a:latin typeface="Cambria" panose="02040503050406030204" pitchFamily="18" charset="0"/>
              <a:ea typeface="Cambria" panose="02040503050406030204" pitchFamily="18" charset="0"/>
            </a:endParaRPr>
          </a:p>
        </p:txBody>
      </p:sp>
      <p:sp>
        <p:nvSpPr>
          <p:cNvPr id="10" name="Title 1"/>
          <p:cNvSpPr txBox="1">
            <a:spLocks/>
          </p:cNvSpPr>
          <p:nvPr/>
        </p:nvSpPr>
        <p:spPr>
          <a:xfrm>
            <a:off x="1671240" y="264662"/>
            <a:ext cx="8915399" cy="8053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solidFill>
                  <a:srgbClr val="0070C0"/>
                </a:solidFill>
                <a:latin typeface="Cambria" panose="02040503050406030204" pitchFamily="18" charset="0"/>
                <a:ea typeface="Cambria" panose="02040503050406030204" pitchFamily="18" charset="0"/>
              </a:rPr>
              <a:t>Presentation Outline</a:t>
            </a:r>
            <a:endParaRPr lang="en-US" sz="5400" dirty="0">
              <a:solidFill>
                <a:srgbClr val="0070C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775856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170" y="0"/>
            <a:ext cx="12035830" cy="818692"/>
          </a:xfrm>
        </p:spPr>
        <p:txBody>
          <a:bodyPr>
            <a:noAutofit/>
          </a:bodyPr>
          <a:lstStyle/>
          <a:p>
            <a:r>
              <a:rPr lang="en-US" sz="5400" b="1" dirty="0">
                <a:solidFill>
                  <a:srgbClr val="0070C0"/>
                </a:solidFill>
                <a:latin typeface="Cambria" panose="02040503050406030204" pitchFamily="18" charset="0"/>
                <a:ea typeface="Cambria" panose="02040503050406030204" pitchFamily="18" charset="0"/>
              </a:rPr>
              <a:t>Implementation </a:t>
            </a:r>
            <a:r>
              <a:rPr lang="en-US" sz="5400" b="1" dirty="0" smtClean="0">
                <a:solidFill>
                  <a:srgbClr val="0070C0"/>
                </a:solidFill>
                <a:latin typeface="Cambria" panose="02040503050406030204" pitchFamily="18" charset="0"/>
                <a:ea typeface="Cambria" panose="02040503050406030204" pitchFamily="18" charset="0"/>
              </a:rPr>
              <a:t>for Static Analysis</a:t>
            </a:r>
            <a:endParaRPr lang="en-US" sz="5400" dirty="0">
              <a:solidFill>
                <a:srgbClr val="0070C0"/>
              </a:solidFill>
              <a:latin typeface="Cambria" panose="02040503050406030204" pitchFamily="18" charset="0"/>
              <a:ea typeface="Cambria" panose="02040503050406030204" pitchFamily="18" charset="0"/>
            </a:endParaRPr>
          </a:p>
        </p:txBody>
      </p:sp>
      <p:sp>
        <p:nvSpPr>
          <p:cNvPr id="3" name="Rectangle 2"/>
          <p:cNvSpPr/>
          <p:nvPr/>
        </p:nvSpPr>
        <p:spPr>
          <a:xfrm>
            <a:off x="551543" y="818691"/>
            <a:ext cx="7228114" cy="1015663"/>
          </a:xfrm>
          <a:prstGeom prst="rect">
            <a:avLst/>
          </a:prstGeom>
        </p:spPr>
        <p:txBody>
          <a:bodyPr wrap="square">
            <a:spAutoFit/>
          </a:bodyPr>
          <a:lstStyle/>
          <a:p>
            <a:r>
              <a:rPr lang="en-US" sz="2000" b="1" dirty="0">
                <a:solidFill>
                  <a:srgbClr val="0070C0"/>
                </a:solidFill>
                <a:latin typeface="Cambria" panose="02040503050406030204" pitchFamily="18" charset="0"/>
                <a:ea typeface="Cambria" panose="02040503050406030204" pitchFamily="18" charset="0"/>
              </a:rPr>
              <a:t>Correlated Features Selection     </a:t>
            </a:r>
          </a:p>
          <a:p>
            <a:pPr marL="800100" lvl="1"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Select mostly correlated static and dynamic features </a:t>
            </a:r>
          </a:p>
          <a:p>
            <a:r>
              <a:rPr lang="en-US" sz="2000" dirty="0">
                <a:latin typeface="Cambria" panose="02040503050406030204" pitchFamily="18" charset="0"/>
                <a:ea typeface="Cambria" panose="02040503050406030204" pitchFamily="18" charset="0"/>
              </a:rPr>
              <a:t>Mathematical Model:  </a:t>
            </a:r>
            <a:r>
              <a:rPr lang="fr-FR" sz="2000" b="1" dirty="0">
                <a:latin typeface="Cambria" panose="02040503050406030204" pitchFamily="18" charset="0"/>
                <a:ea typeface="Cambria" panose="02040503050406030204" pitchFamily="18" charset="0"/>
              </a:rPr>
              <a:t>Pearson </a:t>
            </a:r>
            <a:r>
              <a:rPr lang="fr-FR" sz="2000" b="1" dirty="0" err="1">
                <a:latin typeface="Cambria" panose="02040503050406030204" pitchFamily="18" charset="0"/>
                <a:ea typeface="Cambria" panose="02040503050406030204" pitchFamily="18" charset="0"/>
              </a:rPr>
              <a:t>heatmap</a:t>
            </a:r>
            <a:endParaRPr lang="en-US" sz="1050" b="1" dirty="0">
              <a:solidFill>
                <a:schemeClr val="accent2"/>
              </a:solidFill>
              <a:latin typeface="Cambria" panose="02040503050406030204" pitchFamily="18" charset="0"/>
              <a:ea typeface="Cambria" panose="02040503050406030204" pitchFamily="18" charset="0"/>
            </a:endParaRPr>
          </a:p>
        </p:txBody>
      </p:sp>
      <p:sp>
        <p:nvSpPr>
          <p:cNvPr id="15" name="Rectangle 14"/>
          <p:cNvSpPr/>
          <p:nvPr/>
        </p:nvSpPr>
        <p:spPr>
          <a:xfrm>
            <a:off x="6384714" y="3227836"/>
            <a:ext cx="4152657" cy="1569660"/>
          </a:xfrm>
          <a:prstGeom prst="rect">
            <a:avLst/>
          </a:prstGeom>
        </p:spPr>
        <p:txBody>
          <a:bodyPr wrap="square">
            <a:spAutoFit/>
          </a:bodyPr>
          <a:lstStyle/>
          <a:p>
            <a:r>
              <a:rPr lang="en-US" sz="2400" dirty="0" smtClean="0">
                <a:latin typeface="Cambria" panose="02040503050406030204" pitchFamily="18" charset="0"/>
                <a:ea typeface="Cambria" panose="02040503050406030204" pitchFamily="18" charset="0"/>
              </a:rPr>
              <a:t>PE headers Data</a:t>
            </a:r>
            <a:br>
              <a:rPr lang="en-US" sz="2400" dirty="0" smtClean="0">
                <a:latin typeface="Cambria" panose="02040503050406030204" pitchFamily="18" charset="0"/>
                <a:ea typeface="Cambria" panose="02040503050406030204" pitchFamily="18" charset="0"/>
              </a:rPr>
            </a:br>
            <a:r>
              <a:rPr lang="en-US" sz="2400" dirty="0" smtClean="0">
                <a:latin typeface="Cambria" panose="02040503050406030204" pitchFamily="18" charset="0"/>
                <a:ea typeface="Cambria" panose="02040503050406030204" pitchFamily="18" charset="0"/>
              </a:rPr>
              <a:t>Features: 54</a:t>
            </a:r>
            <a:r>
              <a:rPr lang="en-US" sz="2400" dirty="0">
                <a:latin typeface="Cambria" panose="02040503050406030204" pitchFamily="18" charset="0"/>
                <a:ea typeface="Cambria" panose="02040503050406030204" pitchFamily="18" charset="0"/>
              </a:rPr>
              <a:t/>
            </a:r>
            <a:br>
              <a:rPr lang="en-US" sz="2400" dirty="0">
                <a:latin typeface="Cambria" panose="02040503050406030204" pitchFamily="18" charset="0"/>
                <a:ea typeface="Cambria" panose="02040503050406030204" pitchFamily="18" charset="0"/>
              </a:rPr>
            </a:br>
            <a:r>
              <a:rPr lang="en-US" sz="2400" dirty="0" err="1" smtClean="0">
                <a:latin typeface="Cambria" panose="02040503050406030204" pitchFamily="18" charset="0"/>
                <a:ea typeface="Cambria" panose="02040503050406030204" pitchFamily="18" charset="0"/>
              </a:rPr>
              <a:t>Goodware</a:t>
            </a:r>
            <a:r>
              <a:rPr lang="en-US" sz="2400" dirty="0" smtClean="0">
                <a:latin typeface="Cambria" panose="02040503050406030204" pitchFamily="18" charset="0"/>
                <a:ea typeface="Cambria" panose="02040503050406030204" pitchFamily="18" charset="0"/>
              </a:rPr>
              <a:t> </a:t>
            </a:r>
            <a:r>
              <a:rPr lang="en-US" sz="2400" dirty="0">
                <a:latin typeface="Cambria" panose="02040503050406030204" pitchFamily="18" charset="0"/>
                <a:ea typeface="Cambria" panose="02040503050406030204" pitchFamily="18" charset="0"/>
              </a:rPr>
              <a:t>: </a:t>
            </a:r>
            <a:r>
              <a:rPr lang="en-US" sz="2400" dirty="0" smtClean="0">
                <a:latin typeface="Cambria" panose="02040503050406030204" pitchFamily="18" charset="0"/>
                <a:ea typeface="Cambria" panose="02040503050406030204" pitchFamily="18" charset="0"/>
              </a:rPr>
              <a:t>41323</a:t>
            </a:r>
          </a:p>
          <a:p>
            <a:r>
              <a:rPr lang="en-US" sz="2400" dirty="0">
                <a:latin typeface="Cambria" panose="02040503050406030204" pitchFamily="18" charset="0"/>
                <a:ea typeface="Cambria" panose="02040503050406030204" pitchFamily="18" charset="0"/>
              </a:rPr>
              <a:t>Ransomware </a:t>
            </a:r>
            <a:r>
              <a:rPr lang="en-US" sz="2400" dirty="0" smtClean="0">
                <a:latin typeface="Cambria" panose="02040503050406030204" pitchFamily="18" charset="0"/>
                <a:ea typeface="Cambria" panose="02040503050406030204" pitchFamily="18" charset="0"/>
              </a:rPr>
              <a:t>: </a:t>
            </a:r>
            <a:r>
              <a:rPr lang="en-US" sz="2400" dirty="0">
                <a:latin typeface="Cambria" panose="02040503050406030204" pitchFamily="18" charset="0"/>
                <a:ea typeface="Cambria" panose="02040503050406030204" pitchFamily="18" charset="0"/>
              </a:rPr>
              <a:t>96724</a:t>
            </a:r>
          </a:p>
        </p:txBody>
      </p:sp>
      <p:pic>
        <p:nvPicPr>
          <p:cNvPr id="6" name="Picture 5" descr="C:\Users\Engr. Tanveer\AppData\Local\Microsoft\Windows\INetCache\Content.MSO\92176908.tmp"/>
          <p:cNvPicPr/>
          <p:nvPr/>
        </p:nvPicPr>
        <p:blipFill>
          <a:blip r:embed="rId2">
            <a:extLst>
              <a:ext uri="{28A0092B-C50C-407E-A947-70E740481C1C}">
                <a14:useLocalDpi xmlns:a14="http://schemas.microsoft.com/office/drawing/2010/main" val="0"/>
              </a:ext>
            </a:extLst>
          </a:blip>
          <a:srcRect/>
          <a:stretch>
            <a:fillRect/>
          </a:stretch>
        </p:blipFill>
        <p:spPr bwMode="auto">
          <a:xfrm>
            <a:off x="958849" y="2133065"/>
            <a:ext cx="4275759" cy="4519525"/>
          </a:xfrm>
          <a:prstGeom prst="rect">
            <a:avLst/>
          </a:prstGeom>
          <a:noFill/>
          <a:ln>
            <a:noFill/>
          </a:ln>
        </p:spPr>
      </p:pic>
    </p:spTree>
    <p:extLst>
      <p:ext uri="{BB962C8B-B14F-4D97-AF65-F5344CB8AC3E}">
        <p14:creationId xmlns:p14="http://schemas.microsoft.com/office/powerpoint/2010/main" val="3642317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170" y="0"/>
            <a:ext cx="12035830" cy="818692"/>
          </a:xfrm>
        </p:spPr>
        <p:txBody>
          <a:bodyPr>
            <a:noAutofit/>
          </a:bodyPr>
          <a:lstStyle/>
          <a:p>
            <a:r>
              <a:rPr lang="en-US" sz="5400" b="1" dirty="0">
                <a:solidFill>
                  <a:srgbClr val="0070C0"/>
                </a:solidFill>
                <a:latin typeface="Cambria" panose="02040503050406030204" pitchFamily="18" charset="0"/>
                <a:ea typeface="Cambria" panose="02040503050406030204" pitchFamily="18" charset="0"/>
              </a:rPr>
              <a:t>Implementation </a:t>
            </a:r>
            <a:r>
              <a:rPr lang="en-US" sz="5400" b="1" dirty="0" smtClean="0">
                <a:solidFill>
                  <a:srgbClr val="0070C0"/>
                </a:solidFill>
                <a:latin typeface="Cambria" panose="02040503050406030204" pitchFamily="18" charset="0"/>
                <a:ea typeface="Cambria" panose="02040503050406030204" pitchFamily="18" charset="0"/>
              </a:rPr>
              <a:t>for Static Analysis</a:t>
            </a:r>
            <a:endParaRPr lang="en-US" sz="5400" dirty="0">
              <a:solidFill>
                <a:srgbClr val="0070C0"/>
              </a:solidFill>
              <a:latin typeface="Cambria" panose="02040503050406030204" pitchFamily="18" charset="0"/>
              <a:ea typeface="Cambria" panose="02040503050406030204" pitchFamily="18" charset="0"/>
            </a:endParaRPr>
          </a:p>
        </p:txBody>
      </p:sp>
      <p:sp>
        <p:nvSpPr>
          <p:cNvPr id="3" name="Rectangle 2"/>
          <p:cNvSpPr/>
          <p:nvPr/>
        </p:nvSpPr>
        <p:spPr>
          <a:xfrm>
            <a:off x="551543" y="818691"/>
            <a:ext cx="7228114" cy="1015663"/>
          </a:xfrm>
          <a:prstGeom prst="rect">
            <a:avLst/>
          </a:prstGeom>
        </p:spPr>
        <p:txBody>
          <a:bodyPr wrap="square">
            <a:spAutoFit/>
          </a:bodyPr>
          <a:lstStyle/>
          <a:p>
            <a:r>
              <a:rPr lang="en-US" sz="2000" b="1" dirty="0">
                <a:solidFill>
                  <a:srgbClr val="0070C0"/>
                </a:solidFill>
                <a:latin typeface="Cambria" panose="02040503050406030204" pitchFamily="18" charset="0"/>
                <a:ea typeface="Cambria" panose="02040503050406030204" pitchFamily="18" charset="0"/>
              </a:rPr>
              <a:t>Dropping Highly Correlated Features</a:t>
            </a:r>
          </a:p>
          <a:p>
            <a:pPr marL="800100" lvl="1"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Select </a:t>
            </a:r>
            <a:r>
              <a:rPr lang="en-US" sz="2000" dirty="0">
                <a:latin typeface="Cambria" panose="02040503050406030204" pitchFamily="18" charset="0"/>
                <a:ea typeface="Cambria" panose="02040503050406030204" pitchFamily="18" charset="0"/>
              </a:rPr>
              <a:t>mostly correlated static and dynamic features </a:t>
            </a:r>
          </a:p>
          <a:p>
            <a:r>
              <a:rPr lang="en-US" sz="2000" dirty="0">
                <a:latin typeface="Cambria" panose="02040503050406030204" pitchFamily="18" charset="0"/>
                <a:ea typeface="Cambria" panose="02040503050406030204" pitchFamily="18" charset="0"/>
              </a:rPr>
              <a:t>Mathematical Model:  </a:t>
            </a:r>
            <a:r>
              <a:rPr lang="fr-FR" sz="2000" b="1" dirty="0">
                <a:latin typeface="Cambria" panose="02040503050406030204" pitchFamily="18" charset="0"/>
                <a:ea typeface="Cambria" panose="02040503050406030204" pitchFamily="18" charset="0"/>
              </a:rPr>
              <a:t>Pearson </a:t>
            </a:r>
            <a:r>
              <a:rPr lang="fr-FR" sz="2000" b="1" dirty="0" err="1">
                <a:latin typeface="Cambria" panose="02040503050406030204" pitchFamily="18" charset="0"/>
                <a:ea typeface="Cambria" panose="02040503050406030204" pitchFamily="18" charset="0"/>
              </a:rPr>
              <a:t>heatmap</a:t>
            </a:r>
            <a:endParaRPr lang="en-US" sz="1050" b="1" dirty="0">
              <a:solidFill>
                <a:schemeClr val="accent2"/>
              </a:solidFill>
              <a:latin typeface="Cambria" panose="02040503050406030204" pitchFamily="18" charset="0"/>
              <a:ea typeface="Cambria" panose="02040503050406030204" pitchFamily="18" charset="0"/>
            </a:endParaRPr>
          </a:p>
        </p:txBody>
      </p:sp>
      <p:pic>
        <p:nvPicPr>
          <p:cNvPr id="8" name="Picture 7" descr="C:\Users\Engr. Tanveer\AppData\Local\Microsoft\Windows\INetCache\Content.MSO\7CCD4142.tmp"/>
          <p:cNvPicPr/>
          <p:nvPr/>
        </p:nvPicPr>
        <p:blipFill>
          <a:blip r:embed="rId2">
            <a:extLst>
              <a:ext uri="{28A0092B-C50C-407E-A947-70E740481C1C}">
                <a14:useLocalDpi xmlns:a14="http://schemas.microsoft.com/office/drawing/2010/main" val="0"/>
              </a:ext>
            </a:extLst>
          </a:blip>
          <a:srcRect/>
          <a:stretch>
            <a:fillRect/>
          </a:stretch>
        </p:blipFill>
        <p:spPr bwMode="auto">
          <a:xfrm>
            <a:off x="257770" y="1973943"/>
            <a:ext cx="4601029" cy="3789130"/>
          </a:xfrm>
          <a:prstGeom prst="rect">
            <a:avLst/>
          </a:prstGeom>
          <a:noFill/>
          <a:ln>
            <a:noFill/>
          </a:ln>
        </p:spPr>
      </p:pic>
      <p:pic>
        <p:nvPicPr>
          <p:cNvPr id="10" name="Picture 9" descr="C:\Users\Engr. Tanveer\AppData\Local\Microsoft\Windows\INetCache\Content.MSO\5B7D32A0.tmp"/>
          <p:cNvPicPr/>
          <p:nvPr/>
        </p:nvPicPr>
        <p:blipFill>
          <a:blip r:embed="rId3">
            <a:extLst>
              <a:ext uri="{28A0092B-C50C-407E-A947-70E740481C1C}">
                <a14:useLocalDpi xmlns:a14="http://schemas.microsoft.com/office/drawing/2010/main" val="0"/>
              </a:ext>
            </a:extLst>
          </a:blip>
          <a:srcRect/>
          <a:stretch>
            <a:fillRect/>
          </a:stretch>
        </p:blipFill>
        <p:spPr bwMode="auto">
          <a:xfrm>
            <a:off x="6212114" y="1714114"/>
            <a:ext cx="5863772" cy="5143886"/>
          </a:xfrm>
          <a:prstGeom prst="rect">
            <a:avLst/>
          </a:prstGeom>
          <a:noFill/>
          <a:ln>
            <a:noFill/>
          </a:ln>
        </p:spPr>
      </p:pic>
      <p:sp>
        <p:nvSpPr>
          <p:cNvPr id="11" name="Rectangle 10"/>
          <p:cNvSpPr/>
          <p:nvPr/>
        </p:nvSpPr>
        <p:spPr>
          <a:xfrm>
            <a:off x="156170" y="5763073"/>
            <a:ext cx="7721601" cy="923330"/>
          </a:xfrm>
          <a:prstGeom prst="rect">
            <a:avLst/>
          </a:prstGeom>
        </p:spPr>
        <p:txBody>
          <a:bodyPr wrap="square">
            <a:spAutoFit/>
          </a:bodyPr>
          <a:lstStyle/>
          <a:p>
            <a:r>
              <a:rPr lang="en-US" dirty="0">
                <a:solidFill>
                  <a:srgbClr val="1F1F1F"/>
                </a:solidFill>
                <a:latin typeface="Courier New" panose="02070309020205020404" pitchFamily="49" charset="0"/>
              </a:rPr>
              <a:t>['</a:t>
            </a:r>
            <a:r>
              <a:rPr lang="en-US" dirty="0" err="1">
                <a:solidFill>
                  <a:srgbClr val="1F1F1F"/>
                </a:solidFill>
                <a:latin typeface="Courier New" panose="02070309020205020404" pitchFamily="49" charset="0"/>
              </a:rPr>
              <a:t>SizeOfOptionalHeader</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MinorImageVersion</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SizeOfHeapCommit</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LoaderFlags</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SectionMaxRawsize</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SectionsMinVirtualsize</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SectionMaxVirtualsize</a:t>
            </a:r>
            <a:r>
              <a:rPr lang="en-US" dirty="0">
                <a:solidFill>
                  <a:srgbClr val="1F1F1F"/>
                </a:solidFill>
                <a:latin typeface="Courier New" panose="02070309020205020404" pitchFamily="49" charset="0"/>
              </a:rPr>
              <a:t>']</a:t>
            </a:r>
            <a:endParaRPr lang="en-US" dirty="0"/>
          </a:p>
        </p:txBody>
      </p:sp>
      <p:sp>
        <p:nvSpPr>
          <p:cNvPr id="12" name="Rectangle 11"/>
          <p:cNvSpPr/>
          <p:nvPr/>
        </p:nvSpPr>
        <p:spPr>
          <a:xfrm>
            <a:off x="257770" y="5393741"/>
            <a:ext cx="2080570" cy="369332"/>
          </a:xfrm>
          <a:prstGeom prst="rect">
            <a:avLst/>
          </a:prstGeom>
        </p:spPr>
        <p:txBody>
          <a:bodyPr wrap="none">
            <a:spAutoFit/>
          </a:bodyPr>
          <a:lstStyle/>
          <a:p>
            <a:r>
              <a:rPr lang="en-US" b="1" dirty="0" smtClean="0">
                <a:solidFill>
                  <a:srgbClr val="FF0000"/>
                </a:solidFill>
                <a:latin typeface="Cambria" panose="02040503050406030204" pitchFamily="18" charset="0"/>
                <a:ea typeface="Cambria" panose="02040503050406030204" pitchFamily="18" charset="0"/>
              </a:rPr>
              <a:t>Dropped Features</a:t>
            </a:r>
            <a:endParaRPr lang="en-US" dirty="0">
              <a:solidFill>
                <a:srgbClr val="FF0000"/>
              </a:solidFill>
            </a:endParaRPr>
          </a:p>
        </p:txBody>
      </p:sp>
      <p:sp>
        <p:nvSpPr>
          <p:cNvPr id="13" name="Right Arrow 12"/>
          <p:cNvSpPr/>
          <p:nvPr/>
        </p:nvSpPr>
        <p:spPr>
          <a:xfrm>
            <a:off x="5355771" y="3280229"/>
            <a:ext cx="1146629" cy="899885"/>
          </a:xfrm>
          <a:prstGeom prst="rightArrow">
            <a:avLst/>
          </a:prstGeom>
          <a:solidFill>
            <a:srgbClr val="8C1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202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9314" y="53586"/>
            <a:ext cx="12511314" cy="765105"/>
          </a:xfrm>
        </p:spPr>
        <p:txBody>
          <a:bodyPr>
            <a:noAutofit/>
          </a:bodyPr>
          <a:lstStyle/>
          <a:p>
            <a:r>
              <a:rPr lang="en-US" sz="5400" b="1" dirty="0">
                <a:solidFill>
                  <a:srgbClr val="0070C0"/>
                </a:solidFill>
                <a:latin typeface="Cambria" panose="02040503050406030204" pitchFamily="18" charset="0"/>
                <a:ea typeface="Cambria" panose="02040503050406030204" pitchFamily="18" charset="0"/>
              </a:rPr>
              <a:t>Implementation for Static Analysis</a:t>
            </a:r>
            <a:endParaRPr lang="en-US" sz="5400" dirty="0">
              <a:solidFill>
                <a:srgbClr val="0070C0"/>
              </a:solidFill>
              <a:latin typeface="Cambria" panose="02040503050406030204" pitchFamily="18" charset="0"/>
              <a:ea typeface="Cambria" panose="02040503050406030204" pitchFamily="18" charset="0"/>
            </a:endParaRPr>
          </a:p>
        </p:txBody>
      </p:sp>
      <p:sp>
        <p:nvSpPr>
          <p:cNvPr id="4" name="Rectangle 3"/>
          <p:cNvSpPr/>
          <p:nvPr/>
        </p:nvSpPr>
        <p:spPr>
          <a:xfrm>
            <a:off x="484484" y="1167035"/>
            <a:ext cx="10580915" cy="1092607"/>
          </a:xfrm>
          <a:prstGeom prst="rect">
            <a:avLst/>
          </a:prstGeom>
        </p:spPr>
        <p:txBody>
          <a:bodyPr wrap="square">
            <a:spAutoFit/>
          </a:bodyPr>
          <a:lstStyle/>
          <a:p>
            <a:r>
              <a:rPr lang="en-US" sz="2000" b="1" dirty="0">
                <a:solidFill>
                  <a:srgbClr val="0070C0"/>
                </a:solidFill>
                <a:latin typeface="Cambria" panose="02040503050406030204" pitchFamily="18" charset="0"/>
                <a:ea typeface="Cambria" panose="02040503050406030204" pitchFamily="18" charset="0"/>
              </a:rPr>
              <a:t>Relevant Features Extraction     </a:t>
            </a:r>
          </a:p>
          <a:p>
            <a:pPr marL="800100" lvl="1"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Select most relevant features and drop the less relevant features </a:t>
            </a:r>
          </a:p>
          <a:p>
            <a:pPr>
              <a:spcBef>
                <a:spcPts val="600"/>
              </a:spcBef>
            </a:pPr>
            <a:r>
              <a:rPr lang="en-US" sz="2000" dirty="0">
                <a:latin typeface="Cambria" panose="02040503050406030204" pitchFamily="18" charset="0"/>
                <a:ea typeface="Cambria" panose="02040503050406030204" pitchFamily="18" charset="0"/>
              </a:rPr>
              <a:t>Mathematical Model:  </a:t>
            </a:r>
            <a:r>
              <a:rPr lang="fr-FR" sz="2000" b="1" dirty="0">
                <a:latin typeface="Cambria" panose="02040503050406030204" pitchFamily="18" charset="0"/>
                <a:ea typeface="Cambria" panose="02040503050406030204" pitchFamily="18" charset="0"/>
              </a:rPr>
              <a:t>Information value (IV), </a:t>
            </a:r>
            <a:r>
              <a:rPr lang="fr-FR" sz="2000" b="1" dirty="0" err="1">
                <a:latin typeface="Cambria" panose="02040503050406030204" pitchFamily="18" charset="0"/>
                <a:ea typeface="Cambria" panose="02040503050406030204" pitchFamily="18" charset="0"/>
              </a:rPr>
              <a:t>Weight</a:t>
            </a:r>
            <a:r>
              <a:rPr lang="fr-FR" sz="2000" b="1" dirty="0">
                <a:latin typeface="Cambria" panose="02040503050406030204" pitchFamily="18" charset="0"/>
                <a:ea typeface="Cambria" panose="02040503050406030204" pitchFamily="18" charset="0"/>
              </a:rPr>
              <a:t> of Evidence (</a:t>
            </a:r>
            <a:r>
              <a:rPr lang="fr-FR" sz="2000" b="1" dirty="0" err="1">
                <a:latin typeface="Cambria" panose="02040503050406030204" pitchFamily="18" charset="0"/>
                <a:ea typeface="Cambria" panose="02040503050406030204" pitchFamily="18" charset="0"/>
              </a:rPr>
              <a:t>WoE</a:t>
            </a:r>
            <a:r>
              <a:rPr lang="fr-FR" sz="2000" b="1" dirty="0">
                <a:latin typeface="Cambria" panose="02040503050406030204" pitchFamily="18" charset="0"/>
                <a:ea typeface="Cambria" panose="02040503050406030204" pitchFamily="18" charset="0"/>
              </a:rPr>
              <a:t>)</a:t>
            </a:r>
            <a:endParaRPr lang="en-US" dirty="0"/>
          </a:p>
        </p:txBody>
      </p:sp>
      <p:pic>
        <p:nvPicPr>
          <p:cNvPr id="5122" name="Picture 2" descr="https://miro.medium.com/v2/resize:fit:685/1*nolqSLc4K5WekDkbpFevd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53798" y="2487369"/>
            <a:ext cx="2697480" cy="19059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2415" y="3255682"/>
            <a:ext cx="6332183" cy="369332"/>
          </a:xfrm>
          <a:prstGeom prst="rect">
            <a:avLst/>
          </a:prstGeom>
        </p:spPr>
        <p:txBody>
          <a:bodyPr wrap="none">
            <a:spAutoFit/>
          </a:bodyPr>
          <a:lstStyle/>
          <a:p>
            <a:r>
              <a:rPr lang="en-US" dirty="0">
                <a:solidFill>
                  <a:srgbClr val="313131"/>
                </a:solidFill>
                <a:latin typeface="-apple-system"/>
              </a:rPr>
              <a:t>IV = ∑ </a:t>
            </a:r>
            <a:r>
              <a:rPr lang="en-US" dirty="0" smtClean="0">
                <a:solidFill>
                  <a:srgbClr val="313131"/>
                </a:solidFill>
                <a:latin typeface="-apple-system"/>
              </a:rPr>
              <a:t>(</a:t>
            </a:r>
            <a:r>
              <a:rPr lang="en-US" dirty="0">
                <a:solidFill>
                  <a:srgbClr val="313131"/>
                </a:solidFill>
                <a:latin typeface="-apple-system"/>
              </a:rPr>
              <a:t>Distribution of Goods ➗ Distribution of </a:t>
            </a:r>
            <a:r>
              <a:rPr lang="en-US" dirty="0" err="1">
                <a:solidFill>
                  <a:srgbClr val="313131"/>
                </a:solidFill>
                <a:latin typeface="-apple-system"/>
              </a:rPr>
              <a:t>Bads</a:t>
            </a:r>
            <a:r>
              <a:rPr lang="en-US" dirty="0" smtClean="0">
                <a:solidFill>
                  <a:srgbClr val="313131"/>
                </a:solidFill>
                <a:latin typeface="-apple-system"/>
              </a:rPr>
              <a:t>) </a:t>
            </a:r>
            <a:r>
              <a:rPr lang="en-US" dirty="0">
                <a:solidFill>
                  <a:srgbClr val="313131"/>
                </a:solidFill>
                <a:latin typeface="-apple-system"/>
              </a:rPr>
              <a:t>* WOE</a:t>
            </a:r>
            <a:endParaRPr lang="en-US" dirty="0"/>
          </a:p>
        </p:txBody>
      </p:sp>
      <p:sp>
        <p:nvSpPr>
          <p:cNvPr id="10" name="Rectangle 9"/>
          <p:cNvSpPr/>
          <p:nvPr/>
        </p:nvSpPr>
        <p:spPr>
          <a:xfrm>
            <a:off x="672415" y="2772486"/>
            <a:ext cx="5859296" cy="369332"/>
          </a:xfrm>
          <a:prstGeom prst="rect">
            <a:avLst/>
          </a:prstGeom>
        </p:spPr>
        <p:txBody>
          <a:bodyPr wrap="none">
            <a:spAutoFit/>
          </a:bodyPr>
          <a:lstStyle/>
          <a:p>
            <a:r>
              <a:rPr lang="en-US" dirty="0">
                <a:solidFill>
                  <a:srgbClr val="313131"/>
                </a:solidFill>
                <a:latin typeface="-apple-system"/>
              </a:rPr>
              <a:t>WOE = </a:t>
            </a:r>
            <a:r>
              <a:rPr lang="en-US" dirty="0" smtClean="0">
                <a:solidFill>
                  <a:srgbClr val="313131"/>
                </a:solidFill>
                <a:latin typeface="-apple-system"/>
              </a:rPr>
              <a:t>In(Distribution of Goods </a:t>
            </a:r>
            <a:r>
              <a:rPr lang="en-US" dirty="0">
                <a:solidFill>
                  <a:srgbClr val="313131"/>
                </a:solidFill>
                <a:latin typeface="-apple-system"/>
              </a:rPr>
              <a:t>➗ Distribution of </a:t>
            </a:r>
            <a:r>
              <a:rPr lang="en-US" dirty="0" err="1" smtClean="0">
                <a:solidFill>
                  <a:srgbClr val="313131"/>
                </a:solidFill>
                <a:latin typeface="-apple-system"/>
              </a:rPr>
              <a:t>Bads</a:t>
            </a:r>
            <a:r>
              <a:rPr lang="en-US" dirty="0" smtClean="0">
                <a:solidFill>
                  <a:srgbClr val="313131"/>
                </a:solidFill>
                <a:latin typeface="-apple-system"/>
              </a:rPr>
              <a:t>)</a:t>
            </a:r>
            <a:endParaRPr lang="en-US" dirty="0"/>
          </a:p>
        </p:txBody>
      </p:sp>
      <p:sp>
        <p:nvSpPr>
          <p:cNvPr id="11" name="Rectangle 10"/>
          <p:cNvSpPr/>
          <p:nvPr/>
        </p:nvSpPr>
        <p:spPr>
          <a:xfrm>
            <a:off x="185530" y="4761972"/>
            <a:ext cx="12457044" cy="1938992"/>
          </a:xfrm>
          <a:prstGeom prst="rect">
            <a:avLst/>
          </a:prstGeom>
        </p:spPr>
        <p:txBody>
          <a:bodyPr wrap="square">
            <a:spAutoFit/>
          </a:bodyPr>
          <a:lstStyle/>
          <a:p>
            <a:r>
              <a:rPr lang="en-US" sz="1500" dirty="0" smtClean="0">
                <a:solidFill>
                  <a:srgbClr val="1F1F1F"/>
                </a:solidFill>
                <a:latin typeface="Courier New" panose="02070309020205020404" pitchFamily="49" charset="0"/>
              </a:rPr>
              <a:t>[</a:t>
            </a:r>
            <a:r>
              <a:rPr lang="en-US" sz="1500" dirty="0">
                <a:solidFill>
                  <a:srgbClr val="1F1F1F"/>
                </a:solidFill>
                <a:latin typeface="Courier New" panose="02070309020205020404" pitchFamily="49" charset="0"/>
              </a:rPr>
              <a:t>'</a:t>
            </a:r>
            <a:r>
              <a:rPr lang="en-US" sz="1500" dirty="0" err="1">
                <a:solidFill>
                  <a:srgbClr val="1F1F1F"/>
                </a:solidFill>
                <a:latin typeface="Courier New" panose="02070309020205020404" pitchFamily="49" charset="0"/>
              </a:rPr>
              <a:t>SizeOfHeaders</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FileAlignment</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SectionAlignment</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MajorImageVersion</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LoadConfigurationSize</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SizeOfUninitializedData</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ImportsNbOrdinal</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MinorOperatingSystemVersion</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MinorLinkerVersion</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MinorSubsystemVersion</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SectionsNb</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ResourcesMeanEntropy</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ImportsNbDLL</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SectionsMinEntropy</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SectionsMeanEntropy</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CheckSum</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ResourcesMeanSize</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SectionsMinRawsize</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ResourcesMaxEntropy</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ImportsNb</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SectionsMeanVirtualsize</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AddressOfEntryPoint</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ResourcesMaxSize</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DllCharacteristics</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SizeOfCode</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SectionsMeanRawsize</a:t>
            </a:r>
            <a:r>
              <a:rPr lang="en-US" sz="1500" dirty="0">
                <a:solidFill>
                  <a:srgbClr val="1F1F1F"/>
                </a:solidFill>
                <a:latin typeface="Courier New" panose="02070309020205020404" pitchFamily="49" charset="0"/>
              </a:rPr>
              <a:t>', 'Machine', '</a:t>
            </a:r>
            <a:r>
              <a:rPr lang="en-US" sz="1500" dirty="0" err="1">
                <a:solidFill>
                  <a:srgbClr val="1F1F1F"/>
                </a:solidFill>
                <a:latin typeface="Courier New" panose="02070309020205020404" pitchFamily="49" charset="0"/>
              </a:rPr>
              <a:t>ExportNb</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MajorLinkerVersion</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SizeOfImage</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BaseOfData</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ResourcesMinEntropy</a:t>
            </a:r>
            <a:r>
              <a:rPr lang="en-US" sz="1500" dirty="0">
                <a:solidFill>
                  <a:srgbClr val="1F1F1F"/>
                </a:solidFill>
                <a:latin typeface="Courier New" panose="02070309020205020404" pitchFamily="49" charset="0"/>
              </a:rPr>
              <a:t>', 'Subsystem', '</a:t>
            </a:r>
            <a:r>
              <a:rPr lang="en-US" sz="1500" dirty="0" err="1">
                <a:solidFill>
                  <a:srgbClr val="1F1F1F"/>
                </a:solidFill>
                <a:latin typeface="Courier New" panose="02070309020205020404" pitchFamily="49" charset="0"/>
              </a:rPr>
              <a:t>ResourcesNb</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MajorSubsystemVersion</a:t>
            </a:r>
            <a:r>
              <a:rPr lang="en-US" sz="1500" dirty="0">
                <a:solidFill>
                  <a:srgbClr val="1F1F1F"/>
                </a:solidFill>
                <a:latin typeface="Courier New" panose="02070309020205020404" pitchFamily="49" charset="0"/>
              </a:rPr>
              <a:t>', '</a:t>
            </a:r>
            <a:r>
              <a:rPr lang="en-US" sz="1500" dirty="0" err="1">
                <a:solidFill>
                  <a:srgbClr val="1F1F1F"/>
                </a:solidFill>
                <a:latin typeface="Courier New" panose="02070309020205020404" pitchFamily="49" charset="0"/>
              </a:rPr>
              <a:t>SizeOfInitializedData</a:t>
            </a:r>
            <a:r>
              <a:rPr lang="en-US" sz="1500" dirty="0">
                <a:solidFill>
                  <a:srgbClr val="1F1F1F"/>
                </a:solidFill>
                <a:latin typeface="Courier New" panose="02070309020205020404" pitchFamily="49" charset="0"/>
              </a:rPr>
              <a:t>'</a:t>
            </a:r>
            <a:r>
              <a:rPr lang="en-US" sz="1500" dirty="0" smtClean="0">
                <a:solidFill>
                  <a:srgbClr val="1F1F1F"/>
                </a:solidFill>
                <a:latin typeface="Courier New" panose="02070309020205020404" pitchFamily="49" charset="0"/>
              </a:rPr>
              <a:t>] </a:t>
            </a:r>
            <a:endParaRPr lang="en-US" dirty="0"/>
          </a:p>
        </p:txBody>
      </p:sp>
      <p:sp>
        <p:nvSpPr>
          <p:cNvPr id="12" name="Rectangle 11"/>
          <p:cNvSpPr/>
          <p:nvPr/>
        </p:nvSpPr>
        <p:spPr>
          <a:xfrm>
            <a:off x="2456589" y="4315290"/>
            <a:ext cx="1381917" cy="369332"/>
          </a:xfrm>
          <a:prstGeom prst="rect">
            <a:avLst/>
          </a:prstGeom>
        </p:spPr>
        <p:txBody>
          <a:bodyPr wrap="none">
            <a:spAutoFit/>
          </a:bodyPr>
          <a:lstStyle/>
          <a:p>
            <a:r>
              <a:rPr lang="en-US" b="1" dirty="0" smtClean="0">
                <a:latin typeface="Cambria" panose="02040503050406030204" pitchFamily="18" charset="0"/>
                <a:ea typeface="Cambria" panose="02040503050406030204" pitchFamily="18" charset="0"/>
              </a:rPr>
              <a:t>36 features</a:t>
            </a:r>
            <a:endParaRPr lang="en-US" b="1" dirty="0"/>
          </a:p>
        </p:txBody>
      </p:sp>
    </p:spTree>
    <p:extLst>
      <p:ext uri="{BB962C8B-B14F-4D97-AF65-F5344CB8AC3E}">
        <p14:creationId xmlns:p14="http://schemas.microsoft.com/office/powerpoint/2010/main" val="1589287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9314" y="0"/>
            <a:ext cx="12511314" cy="765105"/>
          </a:xfrm>
        </p:spPr>
        <p:txBody>
          <a:bodyPr>
            <a:noAutofit/>
          </a:bodyPr>
          <a:lstStyle/>
          <a:p>
            <a:r>
              <a:rPr lang="en-US" sz="5400" b="1" dirty="0" smtClean="0">
                <a:solidFill>
                  <a:srgbClr val="0070C0"/>
                </a:solidFill>
                <a:latin typeface="Cambria" panose="02040503050406030204" pitchFamily="18" charset="0"/>
                <a:ea typeface="Cambria" panose="02040503050406030204" pitchFamily="18" charset="0"/>
              </a:rPr>
              <a:t>Train the Model for these features</a:t>
            </a:r>
            <a:endParaRPr lang="en-US" sz="5400" dirty="0">
              <a:solidFill>
                <a:srgbClr val="0070C0"/>
              </a:solidFill>
              <a:latin typeface="Cambria" panose="02040503050406030204" pitchFamily="18" charset="0"/>
              <a:ea typeface="Cambria" panose="02040503050406030204" pitchFamily="18" charset="0"/>
            </a:endParaRPr>
          </a:p>
        </p:txBody>
      </p:sp>
      <p:sp>
        <p:nvSpPr>
          <p:cNvPr id="12" name="Rectangle 11"/>
          <p:cNvSpPr/>
          <p:nvPr/>
        </p:nvSpPr>
        <p:spPr>
          <a:xfrm>
            <a:off x="1457607" y="1805298"/>
            <a:ext cx="1787412" cy="369332"/>
          </a:xfrm>
          <a:prstGeom prst="rect">
            <a:avLst/>
          </a:prstGeom>
        </p:spPr>
        <p:txBody>
          <a:bodyPr wrap="none">
            <a:spAutoFit/>
          </a:bodyPr>
          <a:lstStyle/>
          <a:p>
            <a:r>
              <a:rPr lang="en-US" b="1" dirty="0" smtClean="0">
                <a:latin typeface="Cambria" panose="02040503050406030204" pitchFamily="18" charset="0"/>
                <a:ea typeface="Cambria" panose="02040503050406030204" pitchFamily="18" charset="0"/>
              </a:rPr>
              <a:t>Random Forest</a:t>
            </a:r>
            <a:endParaRPr lang="en-US" b="1" dirty="0"/>
          </a:p>
        </p:txBody>
      </p:sp>
      <p:sp>
        <p:nvSpPr>
          <p:cNvPr id="16" name="Rectangle 15"/>
          <p:cNvSpPr/>
          <p:nvPr/>
        </p:nvSpPr>
        <p:spPr>
          <a:xfrm>
            <a:off x="5358166" y="1805298"/>
            <a:ext cx="1635319" cy="369332"/>
          </a:xfrm>
          <a:prstGeom prst="rect">
            <a:avLst/>
          </a:prstGeom>
        </p:spPr>
        <p:txBody>
          <a:bodyPr wrap="none">
            <a:spAutoFit/>
          </a:bodyPr>
          <a:lstStyle/>
          <a:p>
            <a:r>
              <a:rPr lang="en-US" b="1" dirty="0" smtClean="0">
                <a:latin typeface="Cambria" panose="02040503050406030204" pitchFamily="18" charset="0"/>
                <a:ea typeface="Cambria" panose="02040503050406030204" pitchFamily="18" charset="0"/>
              </a:rPr>
              <a:t>Decision Tree</a:t>
            </a:r>
            <a:endParaRPr lang="en-US" b="1" dirty="0"/>
          </a:p>
        </p:txBody>
      </p:sp>
      <p:sp>
        <p:nvSpPr>
          <p:cNvPr id="17" name="Rectangle 16"/>
          <p:cNvSpPr/>
          <p:nvPr/>
        </p:nvSpPr>
        <p:spPr>
          <a:xfrm>
            <a:off x="9627169" y="1798314"/>
            <a:ext cx="1072730" cy="369332"/>
          </a:xfrm>
          <a:prstGeom prst="rect">
            <a:avLst/>
          </a:prstGeom>
        </p:spPr>
        <p:txBody>
          <a:bodyPr wrap="none">
            <a:spAutoFit/>
          </a:bodyPr>
          <a:lstStyle/>
          <a:p>
            <a:r>
              <a:rPr lang="en-US" b="1" dirty="0" err="1" smtClean="0">
                <a:latin typeface="Cambria" panose="02040503050406030204" pitchFamily="18" charset="0"/>
                <a:ea typeface="Cambria" panose="02040503050406030204" pitchFamily="18" charset="0"/>
              </a:rPr>
              <a:t>XGBoost</a:t>
            </a:r>
            <a:endParaRPr lang="en-US" b="1" dirty="0"/>
          </a:p>
        </p:txBody>
      </p:sp>
      <p:pic>
        <p:nvPicPr>
          <p:cNvPr id="9" name="Picture 8" descr="C:\Users\Engr. Tanveer\AppData\Local\Microsoft\Windows\INetCache\Content.MSO\754838C6.tmp"/>
          <p:cNvPicPr/>
          <p:nvPr/>
        </p:nvPicPr>
        <p:blipFill>
          <a:blip r:embed="rId2">
            <a:extLst>
              <a:ext uri="{28A0092B-C50C-407E-A947-70E740481C1C}">
                <a14:useLocalDpi xmlns:a14="http://schemas.microsoft.com/office/drawing/2010/main" val="0"/>
              </a:ext>
            </a:extLst>
          </a:blip>
          <a:srcRect/>
          <a:stretch>
            <a:fillRect/>
          </a:stretch>
        </p:blipFill>
        <p:spPr bwMode="auto">
          <a:xfrm>
            <a:off x="366678" y="2440426"/>
            <a:ext cx="3635479" cy="2939957"/>
          </a:xfrm>
          <a:prstGeom prst="rect">
            <a:avLst/>
          </a:prstGeom>
          <a:noFill/>
          <a:ln>
            <a:noFill/>
          </a:ln>
        </p:spPr>
      </p:pic>
      <p:pic>
        <p:nvPicPr>
          <p:cNvPr id="10" name="Picture 9" descr="C:\Users\Engr. Tanveer\AppData\Local\Microsoft\Windows\INetCache\Content.MSO\967E08C4.tmp"/>
          <p:cNvPicPr/>
          <p:nvPr/>
        </p:nvPicPr>
        <p:blipFill>
          <a:blip r:embed="rId3">
            <a:extLst>
              <a:ext uri="{28A0092B-C50C-407E-A947-70E740481C1C}">
                <a14:useLocalDpi xmlns:a14="http://schemas.microsoft.com/office/drawing/2010/main" val="0"/>
              </a:ext>
            </a:extLst>
          </a:blip>
          <a:srcRect/>
          <a:stretch>
            <a:fillRect/>
          </a:stretch>
        </p:blipFill>
        <p:spPr bwMode="auto">
          <a:xfrm>
            <a:off x="4172673" y="2423321"/>
            <a:ext cx="3990666" cy="2957062"/>
          </a:xfrm>
          <a:prstGeom prst="rect">
            <a:avLst/>
          </a:prstGeom>
          <a:noFill/>
          <a:ln>
            <a:noFill/>
          </a:ln>
        </p:spPr>
      </p:pic>
      <p:pic>
        <p:nvPicPr>
          <p:cNvPr id="11" name="Picture 10" descr="C:\Users\Engr. Tanveer\AppData\Local\Microsoft\Windows\INetCache\Content.MSO\2B539F72.tmp"/>
          <p:cNvPicPr/>
          <p:nvPr/>
        </p:nvPicPr>
        <p:blipFill>
          <a:blip r:embed="rId4">
            <a:extLst>
              <a:ext uri="{28A0092B-C50C-407E-A947-70E740481C1C}">
                <a14:useLocalDpi xmlns:a14="http://schemas.microsoft.com/office/drawing/2010/main" val="0"/>
              </a:ext>
            </a:extLst>
          </a:blip>
          <a:srcRect/>
          <a:stretch>
            <a:fillRect/>
          </a:stretch>
        </p:blipFill>
        <p:spPr bwMode="auto">
          <a:xfrm>
            <a:off x="8431004" y="2423321"/>
            <a:ext cx="3538330" cy="2939957"/>
          </a:xfrm>
          <a:prstGeom prst="rect">
            <a:avLst/>
          </a:prstGeom>
          <a:noFill/>
          <a:ln>
            <a:noFill/>
          </a:ln>
        </p:spPr>
      </p:pic>
    </p:spTree>
    <p:extLst>
      <p:ext uri="{BB962C8B-B14F-4D97-AF65-F5344CB8AC3E}">
        <p14:creationId xmlns:p14="http://schemas.microsoft.com/office/powerpoint/2010/main" val="777500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180" y="821027"/>
            <a:ext cx="12511314" cy="765105"/>
          </a:xfrm>
        </p:spPr>
        <p:txBody>
          <a:bodyPr>
            <a:noAutofit/>
          </a:bodyPr>
          <a:lstStyle/>
          <a:p>
            <a:r>
              <a:rPr lang="en-US" sz="5400" b="1" dirty="0">
                <a:solidFill>
                  <a:srgbClr val="0070C0"/>
                </a:solidFill>
                <a:latin typeface="Cambria" panose="02040503050406030204" pitchFamily="18" charset="0"/>
                <a:ea typeface="Cambria" panose="02040503050406030204" pitchFamily="18" charset="0"/>
              </a:rPr>
              <a:t>Performance </a:t>
            </a:r>
            <a:r>
              <a:rPr lang="en-US" sz="5400" b="1" dirty="0" smtClean="0">
                <a:solidFill>
                  <a:srgbClr val="0070C0"/>
                </a:solidFill>
                <a:latin typeface="Cambria" panose="02040503050406030204" pitchFamily="18" charset="0"/>
                <a:ea typeface="Cambria" panose="02040503050406030204" pitchFamily="18" charset="0"/>
              </a:rPr>
              <a:t>Analysis For Static Analysis Dataset</a:t>
            </a:r>
            <a:endParaRPr lang="en-US" sz="5400" dirty="0">
              <a:solidFill>
                <a:srgbClr val="0070C0"/>
              </a:solidFill>
              <a:latin typeface="Cambria" panose="02040503050406030204" pitchFamily="18" charset="0"/>
              <a:ea typeface="Cambria" panose="020405030504060302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732200575"/>
              </p:ext>
            </p:extLst>
          </p:nvPr>
        </p:nvGraphicFramePr>
        <p:xfrm>
          <a:off x="1687192" y="2263122"/>
          <a:ext cx="8708571" cy="1773555"/>
        </p:xfrm>
        <a:graphic>
          <a:graphicData uri="http://schemas.openxmlformats.org/drawingml/2006/table">
            <a:tbl>
              <a:tblPr>
                <a:tableStyleId>{8EC20E35-A176-4012-BC5E-935CFFF8708E}</a:tableStyleId>
              </a:tblPr>
              <a:tblGrid>
                <a:gridCol w="2114959">
                  <a:extLst>
                    <a:ext uri="{9D8B030D-6E8A-4147-A177-3AD203B41FA5}">
                      <a16:colId xmlns:a16="http://schemas.microsoft.com/office/drawing/2014/main" val="2412403835"/>
                    </a:ext>
                  </a:extLst>
                </a:gridCol>
                <a:gridCol w="1079978">
                  <a:extLst>
                    <a:ext uri="{9D8B030D-6E8A-4147-A177-3AD203B41FA5}">
                      <a16:colId xmlns:a16="http://schemas.microsoft.com/office/drawing/2014/main" val="191537727"/>
                    </a:ext>
                  </a:extLst>
                </a:gridCol>
                <a:gridCol w="1079978">
                  <a:extLst>
                    <a:ext uri="{9D8B030D-6E8A-4147-A177-3AD203B41FA5}">
                      <a16:colId xmlns:a16="http://schemas.microsoft.com/office/drawing/2014/main" val="3071667524"/>
                    </a:ext>
                  </a:extLst>
                </a:gridCol>
                <a:gridCol w="1079978">
                  <a:extLst>
                    <a:ext uri="{9D8B030D-6E8A-4147-A177-3AD203B41FA5}">
                      <a16:colId xmlns:a16="http://schemas.microsoft.com/office/drawing/2014/main" val="3923336840"/>
                    </a:ext>
                  </a:extLst>
                </a:gridCol>
                <a:gridCol w="1079978">
                  <a:extLst>
                    <a:ext uri="{9D8B030D-6E8A-4147-A177-3AD203B41FA5}">
                      <a16:colId xmlns:a16="http://schemas.microsoft.com/office/drawing/2014/main" val="654526507"/>
                    </a:ext>
                  </a:extLst>
                </a:gridCol>
                <a:gridCol w="1193722">
                  <a:extLst>
                    <a:ext uri="{9D8B030D-6E8A-4147-A177-3AD203B41FA5}">
                      <a16:colId xmlns:a16="http://schemas.microsoft.com/office/drawing/2014/main" val="713603635"/>
                    </a:ext>
                  </a:extLst>
                </a:gridCol>
                <a:gridCol w="1079978">
                  <a:extLst>
                    <a:ext uri="{9D8B030D-6E8A-4147-A177-3AD203B41FA5}">
                      <a16:colId xmlns:a16="http://schemas.microsoft.com/office/drawing/2014/main" val="1609741123"/>
                    </a:ext>
                  </a:extLst>
                </a:gridCol>
              </a:tblGrid>
              <a:tr h="238838">
                <a:tc>
                  <a:txBody>
                    <a:bodyPr/>
                    <a:lstStyle/>
                    <a:p>
                      <a:pPr algn="ctr" fontAlgn="b"/>
                      <a:r>
                        <a:rPr lang="en-US" sz="1600" b="1" u="none" strike="noStrike" dirty="0">
                          <a:effectLst/>
                        </a:rPr>
                        <a:t> </a:t>
                      </a:r>
                      <a:r>
                        <a:rPr lang="en-US" sz="1600" b="1" u="none" strike="noStrike" dirty="0" smtClean="0">
                          <a:effectLst/>
                        </a:rPr>
                        <a:t>Our Study</a:t>
                      </a:r>
                      <a:endParaRPr lang="en-US" sz="16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RF</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DT</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err="1">
                          <a:effectLst/>
                        </a:rPr>
                        <a:t>XGBoost</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7">
                  <a:txBody>
                    <a:bodyPr/>
                    <a:lstStyle/>
                    <a:p>
                      <a:pPr algn="ctr" fontAlgn="b"/>
                      <a:r>
                        <a:rPr lang="en-US" sz="1600" b="1" i="0" kern="1200" dirty="0" err="1" smtClean="0">
                          <a:solidFill>
                            <a:schemeClr val="dk1"/>
                          </a:solidFill>
                          <a:effectLst/>
                          <a:latin typeface="Cambria" panose="02040503050406030204" pitchFamily="18" charset="0"/>
                          <a:ea typeface="Cambria" panose="02040503050406030204" pitchFamily="18" charset="0"/>
                          <a:cs typeface="+mn-cs"/>
                        </a:rPr>
                        <a:t>Masum</a:t>
                      </a:r>
                      <a:r>
                        <a:rPr lang="en-US" sz="1600" dirty="0" smtClean="0">
                          <a:latin typeface="Cambria" panose="02040503050406030204" pitchFamily="18" charset="0"/>
                          <a:ea typeface="Cambria" panose="02040503050406030204" pitchFamily="18" charset="0"/>
                        </a:rPr>
                        <a:t> </a:t>
                      </a:r>
                      <a:br>
                        <a:rPr lang="en-US" sz="1600" dirty="0" smtClean="0">
                          <a:latin typeface="Cambria" panose="02040503050406030204" pitchFamily="18" charset="0"/>
                          <a:ea typeface="Cambria" panose="02040503050406030204" pitchFamily="18" charset="0"/>
                        </a:rPr>
                      </a:br>
                      <a:r>
                        <a:rPr lang="en-US" sz="1600" i="1" dirty="0" smtClean="0">
                          <a:latin typeface="Cambria" panose="02040503050406030204" pitchFamily="18" charset="0"/>
                          <a:ea typeface="Cambria" panose="02040503050406030204" pitchFamily="18" charset="0"/>
                        </a:rPr>
                        <a:t>et</a:t>
                      </a:r>
                      <a:r>
                        <a:rPr lang="en-US" sz="1600" dirty="0" smtClean="0">
                          <a:latin typeface="Cambria" panose="02040503050406030204" pitchFamily="18" charset="0"/>
                          <a:ea typeface="Cambria" panose="02040503050406030204" pitchFamily="18" charset="0"/>
                        </a:rPr>
                        <a:t>. </a:t>
                      </a:r>
                      <a:r>
                        <a:rPr lang="en-US" sz="1600" i="1" dirty="0" smtClean="0">
                          <a:latin typeface="Cambria" panose="02040503050406030204" pitchFamily="18" charset="0"/>
                          <a:ea typeface="Cambria" panose="02040503050406030204" pitchFamily="18" charset="0"/>
                        </a:rPr>
                        <a:t>al.</a:t>
                      </a:r>
                      <a:r>
                        <a:rPr lang="en-US" sz="1600" baseline="0" dirty="0" smtClean="0">
                          <a:latin typeface="Cambria" panose="02040503050406030204" pitchFamily="18" charset="0"/>
                          <a:ea typeface="Cambria" panose="02040503050406030204" pitchFamily="18" charset="0"/>
                        </a:rPr>
                        <a:t> [14]</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600" b="0" i="0" u="none" strike="noStrike" dirty="0" smtClean="0">
                          <a:solidFill>
                            <a:srgbClr val="000000"/>
                          </a:solidFill>
                          <a:effectLst/>
                          <a:latin typeface="Cambria" panose="02040503050406030204" pitchFamily="18" charset="0"/>
                          <a:ea typeface="Cambria" panose="02040503050406030204" pitchFamily="18" charset="0"/>
                        </a:rPr>
                        <a:t>DT</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mbria" panose="02040503050406030204" pitchFamily="18" charset="0"/>
                          <a:ea typeface="Cambria" panose="02040503050406030204" pitchFamily="18" charset="0"/>
                        </a:rPr>
                        <a:t>RF</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770519"/>
                  </a:ext>
                </a:extLst>
              </a:tr>
              <a:tr h="238838">
                <a:tc>
                  <a:txBody>
                    <a:bodyPr/>
                    <a:lstStyle/>
                    <a:p>
                      <a:pPr algn="l" fontAlgn="b"/>
                      <a:r>
                        <a:rPr lang="en-US" sz="1600" u="none" strike="noStrike" dirty="0">
                          <a:effectLst/>
                        </a:rPr>
                        <a:t>Accuracy</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u="none" strike="noStrike" dirty="0" smtClean="0">
                          <a:effectLst/>
                        </a:rPr>
                        <a:t>0.9946</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u="none" strike="noStrike" dirty="0" smtClean="0">
                          <a:effectLst/>
                        </a:rPr>
                        <a:t>0.9906</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smtClean="0">
                          <a:effectLst/>
                        </a:rPr>
                        <a:t>0.9950</a:t>
                      </a:r>
                      <a:endParaRPr lang="en-US" sz="16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b"/>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600" b="0" i="0" u="none" strike="noStrike" dirty="0" smtClean="0">
                          <a:solidFill>
                            <a:srgbClr val="000000"/>
                          </a:solidFill>
                          <a:effectLst/>
                          <a:latin typeface="Cambria" panose="02040503050406030204" pitchFamily="18" charset="0"/>
                          <a:ea typeface="Cambria" panose="02040503050406030204" pitchFamily="18" charset="0"/>
                        </a:rPr>
                        <a:t>0.98±0.01</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mbria" panose="02040503050406030204" pitchFamily="18" charset="0"/>
                          <a:ea typeface="Cambria" panose="02040503050406030204" pitchFamily="18" charset="0"/>
                        </a:rPr>
                        <a:t>0.99±0.01</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4082021"/>
                  </a:ext>
                </a:extLst>
              </a:tr>
              <a:tr h="238838">
                <a:tc>
                  <a:txBody>
                    <a:bodyPr/>
                    <a:lstStyle/>
                    <a:p>
                      <a:pPr algn="l" fontAlgn="b"/>
                      <a:r>
                        <a:rPr lang="en-US" sz="1600" u="none" strike="noStrike" dirty="0">
                          <a:effectLst/>
                        </a:rPr>
                        <a:t>Precision</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smtClean="0">
                          <a:effectLst/>
                        </a:rPr>
                        <a:t>0.9898</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smtClean="0">
                          <a:effectLst/>
                        </a:rPr>
                        <a:t>0.9825</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smtClean="0">
                          <a:effectLst/>
                        </a:rPr>
                        <a:t>0.9903</a:t>
                      </a:r>
                      <a:endParaRPr lang="en-US" sz="16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b"/>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600" b="0" i="0" u="none" strike="noStrike" dirty="0" smtClean="0">
                          <a:solidFill>
                            <a:srgbClr val="000000"/>
                          </a:solidFill>
                          <a:effectLst/>
                          <a:latin typeface="Cambria" panose="02040503050406030204" pitchFamily="18" charset="0"/>
                          <a:ea typeface="Cambria" panose="02040503050406030204" pitchFamily="18" charset="0"/>
                        </a:rPr>
                        <a:t>0.98±0.00</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mbria" panose="02040503050406030204" pitchFamily="18" charset="0"/>
                          <a:ea typeface="Cambria" panose="02040503050406030204" pitchFamily="18" charset="0"/>
                        </a:rPr>
                        <a:t>0.99±0.00</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6678838"/>
                  </a:ext>
                </a:extLst>
              </a:tr>
              <a:tr h="238838">
                <a:tc>
                  <a:txBody>
                    <a:bodyPr/>
                    <a:lstStyle/>
                    <a:p>
                      <a:pPr algn="l" fontAlgn="b"/>
                      <a:r>
                        <a:rPr lang="en-US" sz="1600" u="none" strike="noStrike" dirty="0">
                          <a:effectLst/>
                        </a:rPr>
                        <a:t>Recall</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smtClean="0">
                          <a:effectLst/>
                        </a:rPr>
                        <a:t>0.9923</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smtClean="0">
                          <a:effectLst/>
                        </a:rPr>
                        <a:t>0.9863</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smtClean="0">
                          <a:effectLst/>
                        </a:rPr>
                        <a:t>0.9930</a:t>
                      </a:r>
                      <a:endParaRPr lang="en-US" sz="16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b"/>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600" b="0" i="0" u="none" strike="noStrike" dirty="0" smtClean="0">
                          <a:solidFill>
                            <a:srgbClr val="000000"/>
                          </a:solidFill>
                          <a:effectLst/>
                          <a:latin typeface="Cambria" panose="02040503050406030204" pitchFamily="18" charset="0"/>
                          <a:ea typeface="Cambria" panose="02040503050406030204" pitchFamily="18" charset="0"/>
                        </a:rPr>
                        <a:t>0.94±0.05</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mbria" panose="02040503050406030204" pitchFamily="18" charset="0"/>
                          <a:ea typeface="Cambria" panose="02040503050406030204" pitchFamily="18" charset="0"/>
                        </a:rPr>
                        <a:t>0.97±0.03</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9577519"/>
                  </a:ext>
                </a:extLst>
              </a:tr>
              <a:tr h="238838">
                <a:tc>
                  <a:txBody>
                    <a:bodyPr/>
                    <a:lstStyle/>
                    <a:p>
                      <a:pPr algn="l" fontAlgn="b"/>
                      <a:r>
                        <a:rPr lang="en-US" sz="1600" u="none" strike="noStrike" dirty="0">
                          <a:effectLst/>
                        </a:rPr>
                        <a:t>F1 Score</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smtClean="0">
                          <a:effectLst/>
                        </a:rPr>
                        <a:t>0.9911</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smtClean="0">
                          <a:effectLst/>
                        </a:rPr>
                        <a:t>0.9844</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smtClean="0">
                          <a:effectLst/>
                        </a:rPr>
                        <a:t>0.9916</a:t>
                      </a:r>
                      <a:endParaRPr lang="en-US" sz="16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b"/>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US" sz="1600" b="0" i="0" u="none" strike="noStrike" dirty="0" smtClean="0">
                          <a:solidFill>
                            <a:srgbClr val="000000"/>
                          </a:solidFill>
                          <a:effectLst/>
                          <a:latin typeface="Cambria" panose="02040503050406030204" pitchFamily="18" charset="0"/>
                          <a:ea typeface="Cambria" panose="02040503050406030204" pitchFamily="18" charset="0"/>
                        </a:rPr>
                        <a:t>0.94±0.05</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mbria" panose="02040503050406030204" pitchFamily="18" charset="0"/>
                          <a:ea typeface="Cambria" panose="02040503050406030204" pitchFamily="18" charset="0"/>
                        </a:rPr>
                        <a:t>0.97±0.03</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765812"/>
                  </a:ext>
                </a:extLst>
              </a:tr>
              <a:tr h="238838">
                <a:tc>
                  <a:txBody>
                    <a:bodyPr/>
                    <a:lstStyle/>
                    <a:p>
                      <a:pPr algn="l" fontAlgn="b"/>
                      <a:r>
                        <a:rPr lang="en-US" sz="1600" u="none" strike="noStrike" dirty="0">
                          <a:effectLst/>
                        </a:rPr>
                        <a:t>False Positive Rate</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u="none" strike="noStrike" dirty="0" smtClean="0">
                          <a:effectLst/>
                        </a:rPr>
                        <a:t>0.0044</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u="none" strike="noStrike" dirty="0" smtClean="0">
                          <a:effectLst/>
                        </a:rPr>
                        <a:t>0.0044</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smtClean="0">
                          <a:effectLst/>
                        </a:rPr>
                        <a:t>0.0042</a:t>
                      </a:r>
                      <a:endParaRPr lang="en-US" sz="16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b"/>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tcPr>
                </a:tc>
                <a:tc rowSpan="2" gridSpan="2">
                  <a:txBody>
                    <a:bodyPr/>
                    <a:lstStyle/>
                    <a:p>
                      <a:pPr algn="ctr" fontAlgn="b"/>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pPr algn="ctr" fontAlgn="b"/>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221582"/>
                  </a:ext>
                </a:extLst>
              </a:tr>
              <a:tr h="238838">
                <a:tc>
                  <a:txBody>
                    <a:bodyPr/>
                    <a:lstStyle/>
                    <a:p>
                      <a:pPr algn="l" fontAlgn="b"/>
                      <a:r>
                        <a:rPr lang="en-US" sz="1600" u="none" strike="noStrike" dirty="0">
                          <a:effectLst/>
                        </a:rPr>
                        <a:t>AUC Score</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smtClean="0">
                          <a:effectLst/>
                        </a:rPr>
                        <a:t>0.9997</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smtClean="0">
                          <a:effectLst/>
                        </a:rPr>
                        <a:t>0.9894</a:t>
                      </a:r>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smtClean="0">
                          <a:effectLst/>
                        </a:rPr>
                        <a:t>0.9998</a:t>
                      </a:r>
                      <a:endParaRPr lang="en-US" sz="16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b"/>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tcPr>
                </a:tc>
                <a:tc gridSpan="2" vMerge="1">
                  <a:txBody>
                    <a:bodyPr/>
                    <a:lstStyle/>
                    <a:p>
                      <a:pPr algn="ctr" fontAlgn="b"/>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pPr algn="ctr" fontAlgn="b"/>
                      <a:endParaRPr lang="en-US" sz="16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2017021"/>
                  </a:ext>
                </a:extLst>
              </a:tr>
            </a:tbl>
          </a:graphicData>
        </a:graphic>
      </p:graphicFrame>
      <p:sp>
        <p:nvSpPr>
          <p:cNvPr id="7" name="Rectangle 6"/>
          <p:cNvSpPr/>
          <p:nvPr/>
        </p:nvSpPr>
        <p:spPr>
          <a:xfrm>
            <a:off x="145143" y="5110735"/>
            <a:ext cx="12046857" cy="830997"/>
          </a:xfrm>
          <a:prstGeom prst="rect">
            <a:avLst/>
          </a:prstGeom>
        </p:spPr>
        <p:txBody>
          <a:bodyPr wrap="square">
            <a:spAutoFit/>
          </a:bodyPr>
          <a:lstStyle/>
          <a:p>
            <a:r>
              <a:rPr lang="en-US" sz="1600" dirty="0" smtClean="0">
                <a:solidFill>
                  <a:srgbClr val="222222"/>
                </a:solidFill>
                <a:latin typeface="Cambria" panose="02040503050406030204" pitchFamily="18" charset="0"/>
                <a:ea typeface="Cambria" panose="02040503050406030204" pitchFamily="18" charset="0"/>
              </a:rPr>
              <a:t>[14] </a:t>
            </a:r>
            <a:r>
              <a:rPr lang="en-US" sz="1600" dirty="0" err="1" smtClean="0">
                <a:solidFill>
                  <a:srgbClr val="222222"/>
                </a:solidFill>
                <a:latin typeface="Cambria" panose="02040503050406030204" pitchFamily="18" charset="0"/>
                <a:ea typeface="Cambria" panose="02040503050406030204" pitchFamily="18" charset="0"/>
              </a:rPr>
              <a:t>Masum</a:t>
            </a:r>
            <a:r>
              <a:rPr lang="en-US" sz="1600" dirty="0">
                <a:solidFill>
                  <a:srgbClr val="222222"/>
                </a:solidFill>
                <a:latin typeface="Cambria" panose="02040503050406030204" pitchFamily="18" charset="0"/>
                <a:ea typeface="Cambria" panose="02040503050406030204" pitchFamily="18" charset="0"/>
              </a:rPr>
              <a:t>, Mohammad, Md </a:t>
            </a:r>
            <a:r>
              <a:rPr lang="en-US" sz="1600" dirty="0" err="1">
                <a:solidFill>
                  <a:srgbClr val="222222"/>
                </a:solidFill>
                <a:latin typeface="Cambria" panose="02040503050406030204" pitchFamily="18" charset="0"/>
                <a:ea typeface="Cambria" panose="02040503050406030204" pitchFamily="18" charset="0"/>
              </a:rPr>
              <a:t>Jobair</a:t>
            </a:r>
            <a:r>
              <a:rPr lang="en-US" sz="1600" dirty="0">
                <a:solidFill>
                  <a:srgbClr val="222222"/>
                </a:solidFill>
                <a:latin typeface="Cambria" panose="02040503050406030204" pitchFamily="18" charset="0"/>
                <a:ea typeface="Cambria" panose="02040503050406030204" pitchFamily="18" charset="0"/>
              </a:rPr>
              <a:t> Hossain </a:t>
            </a:r>
            <a:r>
              <a:rPr lang="en-US" sz="1600" dirty="0" err="1">
                <a:solidFill>
                  <a:srgbClr val="222222"/>
                </a:solidFill>
                <a:latin typeface="Cambria" panose="02040503050406030204" pitchFamily="18" charset="0"/>
                <a:ea typeface="Cambria" panose="02040503050406030204" pitchFamily="18" charset="0"/>
              </a:rPr>
              <a:t>Faruk</a:t>
            </a:r>
            <a:r>
              <a:rPr lang="en-US" sz="1600" dirty="0">
                <a:solidFill>
                  <a:srgbClr val="222222"/>
                </a:solidFill>
                <a:latin typeface="Cambria" panose="02040503050406030204" pitchFamily="18" charset="0"/>
                <a:ea typeface="Cambria" panose="02040503050406030204" pitchFamily="18" charset="0"/>
              </a:rPr>
              <a:t>, Hossain </a:t>
            </a:r>
            <a:r>
              <a:rPr lang="en-US" sz="1600" dirty="0" err="1">
                <a:solidFill>
                  <a:srgbClr val="222222"/>
                </a:solidFill>
                <a:latin typeface="Cambria" panose="02040503050406030204" pitchFamily="18" charset="0"/>
                <a:ea typeface="Cambria" panose="02040503050406030204" pitchFamily="18" charset="0"/>
              </a:rPr>
              <a:t>Shahriar</a:t>
            </a:r>
            <a:r>
              <a:rPr lang="en-US" sz="1600" dirty="0">
                <a:solidFill>
                  <a:srgbClr val="222222"/>
                </a:solidFill>
                <a:latin typeface="Cambria" panose="02040503050406030204" pitchFamily="18" charset="0"/>
                <a:ea typeface="Cambria" panose="02040503050406030204" pitchFamily="18" charset="0"/>
              </a:rPr>
              <a:t>, Kai Qian, Dan Lo, and </a:t>
            </a:r>
            <a:r>
              <a:rPr lang="en-US" sz="1600" dirty="0" err="1">
                <a:solidFill>
                  <a:srgbClr val="222222"/>
                </a:solidFill>
                <a:latin typeface="Cambria" panose="02040503050406030204" pitchFamily="18" charset="0"/>
                <a:ea typeface="Cambria" panose="02040503050406030204" pitchFamily="18" charset="0"/>
              </a:rPr>
              <a:t>Muhaiminul</a:t>
            </a:r>
            <a:r>
              <a:rPr lang="en-US" sz="1600" dirty="0">
                <a:solidFill>
                  <a:srgbClr val="222222"/>
                </a:solidFill>
                <a:latin typeface="Cambria" panose="02040503050406030204" pitchFamily="18" charset="0"/>
                <a:ea typeface="Cambria" panose="02040503050406030204" pitchFamily="18" charset="0"/>
              </a:rPr>
              <a:t> Islam Adnan. "Ransomware classification and detection with machine learning algorithms." In </a:t>
            </a:r>
            <a:r>
              <a:rPr lang="en-US" sz="1600" i="1" dirty="0">
                <a:solidFill>
                  <a:srgbClr val="222222"/>
                </a:solidFill>
                <a:latin typeface="Cambria" panose="02040503050406030204" pitchFamily="18" charset="0"/>
                <a:ea typeface="Cambria" panose="02040503050406030204" pitchFamily="18" charset="0"/>
              </a:rPr>
              <a:t>2022 IEEE 12th Annual Computing and Communication Workshop and Conference (CCWC)</a:t>
            </a:r>
            <a:r>
              <a:rPr lang="en-US" sz="1600" dirty="0">
                <a:solidFill>
                  <a:srgbClr val="222222"/>
                </a:solidFill>
                <a:latin typeface="Cambria" panose="02040503050406030204" pitchFamily="18" charset="0"/>
                <a:ea typeface="Cambria" panose="02040503050406030204" pitchFamily="18" charset="0"/>
              </a:rPr>
              <a:t>, pp. 0316-0322. IEEE, 2022.</a:t>
            </a:r>
            <a:endParaRPr lang="en-US"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677211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056" y="95585"/>
            <a:ext cx="12151944" cy="818692"/>
          </a:xfrm>
        </p:spPr>
        <p:txBody>
          <a:bodyPr>
            <a:noAutofit/>
          </a:bodyPr>
          <a:lstStyle/>
          <a:p>
            <a:r>
              <a:rPr lang="en-US" sz="5400" b="1" dirty="0">
                <a:solidFill>
                  <a:srgbClr val="0070C0"/>
                </a:solidFill>
                <a:latin typeface="Cambria" panose="02040503050406030204" pitchFamily="18" charset="0"/>
                <a:ea typeface="Cambria" panose="02040503050406030204" pitchFamily="18" charset="0"/>
              </a:rPr>
              <a:t>Implementation </a:t>
            </a:r>
            <a:r>
              <a:rPr lang="en-US" sz="5400" b="1" dirty="0" smtClean="0">
                <a:solidFill>
                  <a:srgbClr val="0070C0"/>
                </a:solidFill>
                <a:latin typeface="Cambria" panose="02040503050406030204" pitchFamily="18" charset="0"/>
                <a:ea typeface="Cambria" panose="02040503050406030204" pitchFamily="18" charset="0"/>
              </a:rPr>
              <a:t>for </a:t>
            </a:r>
            <a:r>
              <a:rPr lang="en-US" sz="5400" b="1" dirty="0">
                <a:solidFill>
                  <a:srgbClr val="0070C0"/>
                </a:solidFill>
                <a:latin typeface="Cambria" panose="02040503050406030204" pitchFamily="18" charset="0"/>
                <a:ea typeface="Cambria" panose="02040503050406030204" pitchFamily="18" charset="0"/>
              </a:rPr>
              <a:t>Dynamic</a:t>
            </a:r>
            <a:r>
              <a:rPr lang="en-US" sz="5400" b="1" dirty="0" smtClean="0">
                <a:solidFill>
                  <a:srgbClr val="0070C0"/>
                </a:solidFill>
                <a:latin typeface="Cambria" panose="02040503050406030204" pitchFamily="18" charset="0"/>
                <a:ea typeface="Cambria" panose="02040503050406030204" pitchFamily="18" charset="0"/>
              </a:rPr>
              <a:t> Analysis</a:t>
            </a:r>
            <a:endParaRPr lang="en-US" sz="5400" dirty="0">
              <a:solidFill>
                <a:srgbClr val="0070C0"/>
              </a:solidFill>
              <a:latin typeface="Cambria" panose="02040503050406030204" pitchFamily="18" charset="0"/>
              <a:ea typeface="Cambria" panose="02040503050406030204" pitchFamily="18" charset="0"/>
            </a:endParaRPr>
          </a:p>
        </p:txBody>
      </p:sp>
      <p:sp>
        <p:nvSpPr>
          <p:cNvPr id="4" name="Rectangle 3"/>
          <p:cNvSpPr/>
          <p:nvPr/>
        </p:nvSpPr>
        <p:spPr>
          <a:xfrm>
            <a:off x="1248229" y="5247866"/>
            <a:ext cx="2430858" cy="923330"/>
          </a:xfrm>
          <a:prstGeom prst="rect">
            <a:avLst/>
          </a:prstGeom>
        </p:spPr>
        <p:txBody>
          <a:bodyPr wrap="none">
            <a:spAutoFit/>
          </a:bodyPr>
          <a:lstStyle/>
          <a:p>
            <a:r>
              <a:rPr lang="en-US" dirty="0">
                <a:latin typeface="Cambria" panose="02040503050406030204" pitchFamily="18" charset="0"/>
                <a:ea typeface="Cambria" panose="02040503050406030204" pitchFamily="18" charset="0"/>
              </a:rPr>
              <a:t>Dataset </a:t>
            </a:r>
            <a:r>
              <a:rPr lang="en-US" dirty="0" smtClean="0">
                <a:latin typeface="Cambria" panose="02040503050406030204" pitchFamily="18" charset="0"/>
                <a:ea typeface="Cambria" panose="02040503050406030204" pitchFamily="18" charset="0"/>
              </a:rPr>
              <a:t>1 Features: </a:t>
            </a:r>
            <a:r>
              <a:rPr lang="en-US" dirty="0">
                <a:latin typeface="Cambria" panose="02040503050406030204" pitchFamily="18" charset="0"/>
                <a:ea typeface="Cambria" panose="02040503050406030204" pitchFamily="18" charset="0"/>
              </a:rPr>
              <a:t>50 </a:t>
            </a:r>
            <a:endParaRPr lang="en-US" dirty="0" smtClean="0">
              <a:latin typeface="Cambria" panose="02040503050406030204" pitchFamily="18" charset="0"/>
              <a:ea typeface="Cambria" panose="02040503050406030204" pitchFamily="18" charset="0"/>
            </a:endParaRPr>
          </a:p>
          <a:p>
            <a:pPr algn="ctr"/>
            <a:r>
              <a:rPr lang="en-US" dirty="0" smtClean="0">
                <a:latin typeface="Cambria" panose="02040503050406030204" pitchFamily="18" charset="0"/>
                <a:ea typeface="Cambria" panose="02040503050406030204" pitchFamily="18" charset="0"/>
              </a:rPr>
              <a:t>Ransomware</a:t>
            </a:r>
            <a:r>
              <a:rPr lang="en-US" dirty="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1000</a:t>
            </a:r>
            <a:br>
              <a:rPr lang="en-US" dirty="0" smtClean="0">
                <a:latin typeface="Cambria" panose="02040503050406030204" pitchFamily="18" charset="0"/>
                <a:ea typeface="Cambria" panose="02040503050406030204" pitchFamily="18" charset="0"/>
              </a:rPr>
            </a:br>
            <a:r>
              <a:rPr lang="en-US" dirty="0" err="1" smtClean="0">
                <a:latin typeface="Cambria" panose="02040503050406030204" pitchFamily="18" charset="0"/>
                <a:ea typeface="Cambria" panose="02040503050406030204" pitchFamily="18" charset="0"/>
              </a:rPr>
              <a:t>Goodware</a:t>
            </a:r>
            <a:r>
              <a:rPr lang="en-US" dirty="0" smtClean="0">
                <a:latin typeface="Cambria" panose="02040503050406030204" pitchFamily="18" charset="0"/>
                <a:ea typeface="Cambria" panose="02040503050406030204" pitchFamily="18" charset="0"/>
              </a:rPr>
              <a:t>: 1000</a:t>
            </a:r>
            <a:endParaRPr lang="en-US" dirty="0">
              <a:latin typeface="Cambria" panose="02040503050406030204" pitchFamily="18" charset="0"/>
              <a:ea typeface="Cambria" panose="02040503050406030204" pitchFamily="18" charset="0"/>
            </a:endParaRPr>
          </a:p>
        </p:txBody>
      </p:sp>
      <p:sp>
        <p:nvSpPr>
          <p:cNvPr id="5" name="Rectangle 4"/>
          <p:cNvSpPr/>
          <p:nvPr/>
        </p:nvSpPr>
        <p:spPr>
          <a:xfrm>
            <a:off x="8258679" y="5441636"/>
            <a:ext cx="2764283" cy="923330"/>
          </a:xfrm>
          <a:prstGeom prst="rect">
            <a:avLst/>
          </a:prstGeom>
        </p:spPr>
        <p:txBody>
          <a:bodyPr wrap="none">
            <a:spAutoFit/>
          </a:bodyPr>
          <a:lstStyle/>
          <a:p>
            <a:pPr algn="ctr"/>
            <a:r>
              <a:rPr lang="en-US" dirty="0">
                <a:latin typeface="Cambria" panose="02040503050406030204" pitchFamily="18" charset="0"/>
                <a:ea typeface="Cambria" panose="02040503050406030204" pitchFamily="18" charset="0"/>
              </a:rPr>
              <a:t>Dataset </a:t>
            </a:r>
            <a:r>
              <a:rPr lang="en-US" dirty="0" smtClean="0">
                <a:latin typeface="Cambria" panose="02040503050406030204" pitchFamily="18" charset="0"/>
                <a:ea typeface="Cambria" panose="02040503050406030204" pitchFamily="18" charset="0"/>
              </a:rPr>
              <a:t>2 Features: 30967</a:t>
            </a:r>
            <a:br>
              <a:rPr lang="en-US" dirty="0" smtClean="0">
                <a:latin typeface="Cambria" panose="02040503050406030204" pitchFamily="18" charset="0"/>
                <a:ea typeface="Cambria" panose="02040503050406030204" pitchFamily="18" charset="0"/>
              </a:rPr>
            </a:br>
            <a:r>
              <a:rPr lang="en-US" dirty="0" smtClean="0">
                <a:latin typeface="Cambria" panose="02040503050406030204" pitchFamily="18" charset="0"/>
                <a:ea typeface="Cambria" panose="02040503050406030204" pitchFamily="18" charset="0"/>
              </a:rPr>
              <a:t>Ransomware</a:t>
            </a:r>
            <a:r>
              <a:rPr lang="en-US" dirty="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582</a:t>
            </a:r>
            <a:br>
              <a:rPr lang="en-US" dirty="0" smtClean="0">
                <a:latin typeface="Cambria" panose="02040503050406030204" pitchFamily="18" charset="0"/>
                <a:ea typeface="Cambria" panose="02040503050406030204" pitchFamily="18" charset="0"/>
              </a:rPr>
            </a:br>
            <a:r>
              <a:rPr lang="en-US" dirty="0" err="1" smtClean="0">
                <a:latin typeface="Cambria" panose="02040503050406030204" pitchFamily="18" charset="0"/>
                <a:ea typeface="Cambria" panose="02040503050406030204" pitchFamily="18" charset="0"/>
              </a:rPr>
              <a:t>Goodware</a:t>
            </a:r>
            <a:r>
              <a:rPr lang="en-US" dirty="0" smtClean="0">
                <a:latin typeface="Cambria" panose="02040503050406030204" pitchFamily="18" charset="0"/>
                <a:ea typeface="Cambria" panose="02040503050406030204" pitchFamily="18" charset="0"/>
              </a:rPr>
              <a:t>: 942</a:t>
            </a:r>
            <a:endParaRPr lang="en-US" dirty="0"/>
          </a:p>
        </p:txBody>
      </p:sp>
      <p:sp>
        <p:nvSpPr>
          <p:cNvPr id="6" name="Rectangle 5"/>
          <p:cNvSpPr/>
          <p:nvPr/>
        </p:nvSpPr>
        <p:spPr>
          <a:xfrm>
            <a:off x="4369418" y="3045239"/>
            <a:ext cx="2123402" cy="646331"/>
          </a:xfrm>
          <a:prstGeom prst="rect">
            <a:avLst/>
          </a:prstGeom>
        </p:spPr>
        <p:txBody>
          <a:bodyPr wrap="none">
            <a:spAutoFit/>
          </a:bodyPr>
          <a:lstStyle/>
          <a:p>
            <a:pPr algn="ctr"/>
            <a:r>
              <a:rPr lang="en-US" dirty="0" smtClean="0">
                <a:latin typeface="Cambria" panose="02040503050406030204" pitchFamily="18" charset="0"/>
                <a:ea typeface="Cambria" panose="02040503050406030204" pitchFamily="18" charset="0"/>
              </a:rPr>
              <a:t>Behaviors Features </a:t>
            </a:r>
            <a:br>
              <a:rPr lang="en-US" dirty="0" smtClean="0">
                <a:latin typeface="Cambria" panose="02040503050406030204" pitchFamily="18" charset="0"/>
                <a:ea typeface="Cambria" panose="02040503050406030204" pitchFamily="18" charset="0"/>
              </a:rPr>
            </a:br>
            <a:r>
              <a:rPr lang="en-US" dirty="0" smtClean="0">
                <a:latin typeface="Cambria" panose="02040503050406030204" pitchFamily="18" charset="0"/>
                <a:ea typeface="Cambria" panose="02040503050406030204" pitchFamily="18" charset="0"/>
              </a:rPr>
              <a:t>Dataset</a:t>
            </a:r>
          </a:p>
        </p:txBody>
      </p:sp>
      <p:pic>
        <p:nvPicPr>
          <p:cNvPr id="9" name="Picture 8" descr="C:\Users\Engr. Tanveer\AppData\Local\Microsoft\Windows\INetCache\Content.MSO\D36C9593.tmp"/>
          <p:cNvPicPr/>
          <p:nvPr/>
        </p:nvPicPr>
        <p:blipFill>
          <a:blip r:embed="rId2">
            <a:extLst>
              <a:ext uri="{28A0092B-C50C-407E-A947-70E740481C1C}">
                <a14:useLocalDpi xmlns:a14="http://schemas.microsoft.com/office/drawing/2010/main" val="0"/>
              </a:ext>
            </a:extLst>
          </a:blip>
          <a:srcRect/>
          <a:stretch>
            <a:fillRect/>
          </a:stretch>
        </p:blipFill>
        <p:spPr bwMode="auto">
          <a:xfrm>
            <a:off x="580887" y="1336128"/>
            <a:ext cx="3556000" cy="3759200"/>
          </a:xfrm>
          <a:prstGeom prst="rect">
            <a:avLst/>
          </a:prstGeom>
          <a:noFill/>
          <a:ln>
            <a:noFill/>
          </a:ln>
        </p:spPr>
      </p:pic>
      <p:pic>
        <p:nvPicPr>
          <p:cNvPr id="10" name="Picture 9" descr="C:\Users\Engr. Tanveer\AppData\Local\Microsoft\Windows\INetCache\Content.MSO\8D0C9C56.tmp"/>
          <p:cNvPicPr/>
          <p:nvPr/>
        </p:nvPicPr>
        <p:blipFill>
          <a:blip r:embed="rId3">
            <a:extLst>
              <a:ext uri="{28A0092B-C50C-407E-A947-70E740481C1C}">
                <a14:useLocalDpi xmlns:a14="http://schemas.microsoft.com/office/drawing/2010/main" val="0"/>
              </a:ext>
            </a:extLst>
          </a:blip>
          <a:srcRect/>
          <a:stretch>
            <a:fillRect/>
          </a:stretch>
        </p:blipFill>
        <p:spPr bwMode="auto">
          <a:xfrm>
            <a:off x="7862820" y="1488666"/>
            <a:ext cx="3556000" cy="3759200"/>
          </a:xfrm>
          <a:prstGeom prst="rect">
            <a:avLst/>
          </a:prstGeom>
          <a:noFill/>
          <a:ln>
            <a:noFill/>
          </a:ln>
        </p:spPr>
      </p:pic>
    </p:spTree>
    <p:extLst>
      <p:ext uri="{BB962C8B-B14F-4D97-AF65-F5344CB8AC3E}">
        <p14:creationId xmlns:p14="http://schemas.microsoft.com/office/powerpoint/2010/main" val="18899138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16" y="108017"/>
            <a:ext cx="12776059" cy="818692"/>
          </a:xfrm>
        </p:spPr>
        <p:txBody>
          <a:bodyPr>
            <a:noAutofit/>
          </a:bodyPr>
          <a:lstStyle/>
          <a:p>
            <a:r>
              <a:rPr lang="en-US" sz="5400" b="1" dirty="0" smtClean="0">
                <a:solidFill>
                  <a:srgbClr val="0070C0"/>
                </a:solidFill>
                <a:latin typeface="Cambria" panose="02040503050406030204" pitchFamily="18" charset="0"/>
                <a:ea typeface="Cambria" panose="02040503050406030204" pitchFamily="18" charset="0"/>
              </a:rPr>
              <a:t>Dataset 1 Dynamic Analysis</a:t>
            </a:r>
            <a:endParaRPr lang="en-US" sz="5400" dirty="0">
              <a:solidFill>
                <a:srgbClr val="0070C0"/>
              </a:solidFill>
              <a:latin typeface="Cambria" panose="02040503050406030204" pitchFamily="18" charset="0"/>
              <a:ea typeface="Cambria" panose="02040503050406030204" pitchFamily="18" charset="0"/>
            </a:endParaRPr>
          </a:p>
        </p:txBody>
      </p:sp>
      <p:sp>
        <p:nvSpPr>
          <p:cNvPr id="3" name="Rectangle 2"/>
          <p:cNvSpPr/>
          <p:nvPr/>
        </p:nvSpPr>
        <p:spPr>
          <a:xfrm>
            <a:off x="551543" y="818691"/>
            <a:ext cx="7228114" cy="1015663"/>
          </a:xfrm>
          <a:prstGeom prst="rect">
            <a:avLst/>
          </a:prstGeom>
        </p:spPr>
        <p:txBody>
          <a:bodyPr wrap="square">
            <a:spAutoFit/>
          </a:bodyPr>
          <a:lstStyle/>
          <a:p>
            <a:r>
              <a:rPr lang="en-US" sz="2000" b="1" dirty="0">
                <a:solidFill>
                  <a:srgbClr val="0070C0"/>
                </a:solidFill>
                <a:latin typeface="Cambria" panose="02040503050406030204" pitchFamily="18" charset="0"/>
                <a:ea typeface="Cambria" panose="02040503050406030204" pitchFamily="18" charset="0"/>
              </a:rPr>
              <a:t>Dropping Highly Correlated Features</a:t>
            </a:r>
          </a:p>
          <a:p>
            <a:pPr marL="800100" lvl="1"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rPr>
              <a:t>Select </a:t>
            </a:r>
            <a:r>
              <a:rPr lang="en-US" sz="2000" dirty="0">
                <a:latin typeface="Cambria" panose="02040503050406030204" pitchFamily="18" charset="0"/>
                <a:ea typeface="Cambria" panose="02040503050406030204" pitchFamily="18" charset="0"/>
              </a:rPr>
              <a:t>mostly correlated </a:t>
            </a:r>
            <a:r>
              <a:rPr lang="en-US" sz="2000" dirty="0" smtClean="0">
                <a:latin typeface="Cambria" panose="02040503050406030204" pitchFamily="18" charset="0"/>
                <a:ea typeface="Cambria" panose="02040503050406030204" pitchFamily="18" charset="0"/>
              </a:rPr>
              <a:t>dynamic features </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Mathematical Model:  </a:t>
            </a:r>
            <a:r>
              <a:rPr lang="fr-FR" sz="2000" b="1" dirty="0">
                <a:latin typeface="Cambria" panose="02040503050406030204" pitchFamily="18" charset="0"/>
                <a:ea typeface="Cambria" panose="02040503050406030204" pitchFamily="18" charset="0"/>
              </a:rPr>
              <a:t>Pearson </a:t>
            </a:r>
            <a:r>
              <a:rPr lang="fr-FR" sz="2000" b="1" dirty="0" err="1" smtClean="0">
                <a:latin typeface="Cambria" panose="02040503050406030204" pitchFamily="18" charset="0"/>
                <a:ea typeface="Cambria" panose="02040503050406030204" pitchFamily="18" charset="0"/>
              </a:rPr>
              <a:t>correlation</a:t>
            </a:r>
            <a:r>
              <a:rPr lang="fr-FR" sz="2000" b="1" dirty="0" smtClean="0">
                <a:latin typeface="Cambria" panose="02040503050406030204" pitchFamily="18" charset="0"/>
                <a:ea typeface="Cambria" panose="02040503050406030204" pitchFamily="18" charset="0"/>
              </a:rPr>
              <a:t> matrix</a:t>
            </a:r>
            <a:endParaRPr lang="en-US" sz="1050" b="1" dirty="0">
              <a:solidFill>
                <a:schemeClr val="accent2"/>
              </a:solidFill>
              <a:latin typeface="Cambria" panose="02040503050406030204" pitchFamily="18" charset="0"/>
              <a:ea typeface="Cambria" panose="02040503050406030204" pitchFamily="18" charset="0"/>
            </a:endParaRPr>
          </a:p>
        </p:txBody>
      </p:sp>
      <p:sp>
        <p:nvSpPr>
          <p:cNvPr id="12" name="Rectangle 11"/>
          <p:cNvSpPr/>
          <p:nvPr/>
        </p:nvSpPr>
        <p:spPr>
          <a:xfrm>
            <a:off x="551543" y="5502785"/>
            <a:ext cx="2080570" cy="369332"/>
          </a:xfrm>
          <a:prstGeom prst="rect">
            <a:avLst/>
          </a:prstGeom>
        </p:spPr>
        <p:txBody>
          <a:bodyPr wrap="none">
            <a:spAutoFit/>
          </a:bodyPr>
          <a:lstStyle/>
          <a:p>
            <a:r>
              <a:rPr lang="en-US" b="1" dirty="0" smtClean="0">
                <a:solidFill>
                  <a:srgbClr val="FF0000"/>
                </a:solidFill>
                <a:latin typeface="Cambria" panose="02040503050406030204" pitchFamily="18" charset="0"/>
                <a:ea typeface="Cambria" panose="02040503050406030204" pitchFamily="18" charset="0"/>
              </a:rPr>
              <a:t>Dropped Features</a:t>
            </a:r>
            <a:endParaRPr lang="en-US" dirty="0">
              <a:solidFill>
                <a:srgbClr val="FF0000"/>
              </a:solidFill>
            </a:endParaRPr>
          </a:p>
        </p:txBody>
      </p:sp>
      <p:sp>
        <p:nvSpPr>
          <p:cNvPr id="13" name="Right Arrow 12"/>
          <p:cNvSpPr/>
          <p:nvPr/>
        </p:nvSpPr>
        <p:spPr>
          <a:xfrm>
            <a:off x="5354500" y="3018344"/>
            <a:ext cx="857613" cy="793866"/>
          </a:xfrm>
          <a:prstGeom prst="rightArrow">
            <a:avLst/>
          </a:prstGeom>
          <a:solidFill>
            <a:srgbClr val="8C1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84183" y="6031762"/>
            <a:ext cx="12055859" cy="646331"/>
          </a:xfrm>
          <a:prstGeom prst="rect">
            <a:avLst/>
          </a:prstGeom>
        </p:spPr>
        <p:txBody>
          <a:bodyPr wrap="square">
            <a:spAutoFit/>
          </a:bodyPr>
          <a:lstStyle/>
          <a:p>
            <a:r>
              <a:rPr lang="en-US" dirty="0">
                <a:solidFill>
                  <a:srgbClr val="1F1F1F"/>
                </a:solidFill>
                <a:latin typeface="Courier New" panose="02070309020205020404" pitchFamily="49" charset="0"/>
              </a:rPr>
              <a:t>['file', 'name', 'path', 'info', '</a:t>
            </a:r>
            <a:r>
              <a:rPr lang="en-US" dirty="0" err="1">
                <a:solidFill>
                  <a:srgbClr val="1F1F1F"/>
                </a:solidFill>
                <a:latin typeface="Courier New" panose="02070309020205020404" pitchFamily="49" charset="0"/>
              </a:rPr>
              <a:t>sign_name</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api</a:t>
            </a:r>
            <a:r>
              <a:rPr lang="en-US" dirty="0">
                <a:solidFill>
                  <a:srgbClr val="1F1F1F"/>
                </a:solidFill>
                <a:latin typeface="Courier New" panose="02070309020205020404" pitchFamily="49" charset="0"/>
              </a:rPr>
              <a:t>', 'category', '</a:t>
            </a:r>
            <a:r>
              <a:rPr lang="en-US" dirty="0" err="1">
                <a:solidFill>
                  <a:srgbClr val="1F1F1F"/>
                </a:solidFill>
                <a:latin typeface="Courier New" panose="02070309020205020404" pitchFamily="49" charset="0"/>
              </a:rPr>
              <a:t>filetype</a:t>
            </a:r>
            <a:r>
              <a:rPr lang="en-US" dirty="0">
                <a:solidFill>
                  <a:srgbClr val="1F1F1F"/>
                </a:solidFill>
                <a:latin typeface="Courier New" panose="02070309020205020404" pitchFamily="49" charset="0"/>
              </a:rPr>
              <a:t>', 'entropy', 'domains', '</a:t>
            </a:r>
            <a:r>
              <a:rPr lang="en-US" dirty="0" err="1">
                <a:solidFill>
                  <a:srgbClr val="1F1F1F"/>
                </a:solidFill>
                <a:latin typeface="Courier New" panose="02070309020205020404" pitchFamily="49" charset="0"/>
              </a:rPr>
              <a:t>udp</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beh_command_line</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process_path</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tree_process_name</a:t>
            </a:r>
            <a:r>
              <a:rPr lang="en-US" dirty="0">
                <a:solidFill>
                  <a:srgbClr val="1F1F1F"/>
                </a:solidFill>
                <a:latin typeface="Courier New" panose="02070309020205020404" pitchFamily="49" charset="0"/>
              </a:rPr>
              <a:t>']</a:t>
            </a:r>
            <a:endParaRPr lang="en-US" dirty="0"/>
          </a:p>
        </p:txBody>
      </p:sp>
      <p:pic>
        <p:nvPicPr>
          <p:cNvPr id="10" name="Picture 9" descr="C:\Users\Engr. Tanveer\AppData\Local\Microsoft\Windows\INetCache\Content.MSO\85B0F819.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175" y="2046785"/>
            <a:ext cx="3926177" cy="3456000"/>
          </a:xfrm>
          <a:prstGeom prst="rect">
            <a:avLst/>
          </a:prstGeom>
          <a:noFill/>
          <a:ln>
            <a:noFill/>
          </a:ln>
        </p:spPr>
      </p:pic>
      <p:pic>
        <p:nvPicPr>
          <p:cNvPr id="11" name="Picture 10" descr="C:\Users\Engr. Tanveer\AppData\Local\Microsoft\Windows\INetCache\Content.MSO\5F8E2A8F.t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2651" y="1742758"/>
            <a:ext cx="4568932" cy="3876164"/>
          </a:xfrm>
          <a:prstGeom prst="rect">
            <a:avLst/>
          </a:prstGeom>
          <a:noFill/>
          <a:ln>
            <a:noFill/>
          </a:ln>
        </p:spPr>
      </p:pic>
    </p:spTree>
    <p:extLst>
      <p:ext uri="{BB962C8B-B14F-4D97-AF65-F5344CB8AC3E}">
        <p14:creationId xmlns:p14="http://schemas.microsoft.com/office/powerpoint/2010/main" val="38640142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9314" y="53586"/>
            <a:ext cx="12511314" cy="765105"/>
          </a:xfrm>
        </p:spPr>
        <p:txBody>
          <a:bodyPr>
            <a:noAutofit/>
          </a:bodyPr>
          <a:lstStyle/>
          <a:p>
            <a:r>
              <a:rPr lang="en-US" sz="5400" b="1" dirty="0">
                <a:solidFill>
                  <a:srgbClr val="0070C0"/>
                </a:solidFill>
                <a:latin typeface="Cambria" panose="02040503050406030204" pitchFamily="18" charset="0"/>
                <a:ea typeface="Cambria" panose="02040503050406030204" pitchFamily="18" charset="0"/>
              </a:rPr>
              <a:t>Dataset 1 Dynamic Analysis</a:t>
            </a:r>
            <a:endParaRPr lang="en-US" sz="5400" dirty="0">
              <a:solidFill>
                <a:srgbClr val="0070C0"/>
              </a:solidFill>
              <a:latin typeface="Cambria" panose="02040503050406030204" pitchFamily="18" charset="0"/>
              <a:ea typeface="Cambria" panose="02040503050406030204" pitchFamily="18" charset="0"/>
            </a:endParaRPr>
          </a:p>
        </p:txBody>
      </p:sp>
      <p:sp>
        <p:nvSpPr>
          <p:cNvPr id="4" name="Rectangle 3"/>
          <p:cNvSpPr/>
          <p:nvPr/>
        </p:nvSpPr>
        <p:spPr>
          <a:xfrm>
            <a:off x="484484" y="1167035"/>
            <a:ext cx="10580915" cy="1092607"/>
          </a:xfrm>
          <a:prstGeom prst="rect">
            <a:avLst/>
          </a:prstGeom>
        </p:spPr>
        <p:txBody>
          <a:bodyPr wrap="square">
            <a:spAutoFit/>
          </a:bodyPr>
          <a:lstStyle/>
          <a:p>
            <a:r>
              <a:rPr lang="en-US" sz="2000" b="1" dirty="0">
                <a:solidFill>
                  <a:srgbClr val="0070C0"/>
                </a:solidFill>
                <a:latin typeface="Cambria" panose="02040503050406030204" pitchFamily="18" charset="0"/>
                <a:ea typeface="Cambria" panose="02040503050406030204" pitchFamily="18" charset="0"/>
              </a:rPr>
              <a:t>Relevant Features Extraction     </a:t>
            </a:r>
          </a:p>
          <a:p>
            <a:pPr marL="800100" lvl="1"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Select most relevant features and drop the less relevant features </a:t>
            </a:r>
          </a:p>
          <a:p>
            <a:pPr>
              <a:spcBef>
                <a:spcPts val="600"/>
              </a:spcBef>
            </a:pPr>
            <a:r>
              <a:rPr lang="en-US" sz="2000" dirty="0">
                <a:latin typeface="Cambria" panose="02040503050406030204" pitchFamily="18" charset="0"/>
                <a:ea typeface="Cambria" panose="02040503050406030204" pitchFamily="18" charset="0"/>
              </a:rPr>
              <a:t>Mathematical Model:  </a:t>
            </a:r>
            <a:r>
              <a:rPr lang="fr-FR" sz="2000" b="1" dirty="0">
                <a:latin typeface="Cambria" panose="02040503050406030204" pitchFamily="18" charset="0"/>
                <a:ea typeface="Cambria" panose="02040503050406030204" pitchFamily="18" charset="0"/>
              </a:rPr>
              <a:t>Information value (IV), </a:t>
            </a:r>
            <a:r>
              <a:rPr lang="fr-FR" sz="2000" b="1" dirty="0" err="1">
                <a:latin typeface="Cambria" panose="02040503050406030204" pitchFamily="18" charset="0"/>
                <a:ea typeface="Cambria" panose="02040503050406030204" pitchFamily="18" charset="0"/>
              </a:rPr>
              <a:t>Weight</a:t>
            </a:r>
            <a:r>
              <a:rPr lang="fr-FR" sz="2000" b="1" dirty="0">
                <a:latin typeface="Cambria" panose="02040503050406030204" pitchFamily="18" charset="0"/>
                <a:ea typeface="Cambria" panose="02040503050406030204" pitchFamily="18" charset="0"/>
              </a:rPr>
              <a:t> of Evidence (</a:t>
            </a:r>
            <a:r>
              <a:rPr lang="fr-FR" sz="2000" b="1" dirty="0" err="1">
                <a:latin typeface="Cambria" panose="02040503050406030204" pitchFamily="18" charset="0"/>
                <a:ea typeface="Cambria" panose="02040503050406030204" pitchFamily="18" charset="0"/>
              </a:rPr>
              <a:t>WoE</a:t>
            </a:r>
            <a:r>
              <a:rPr lang="fr-FR" sz="2000" b="1" dirty="0">
                <a:latin typeface="Cambria" panose="02040503050406030204" pitchFamily="18" charset="0"/>
                <a:ea typeface="Cambria" panose="02040503050406030204" pitchFamily="18" charset="0"/>
              </a:rPr>
              <a:t>)</a:t>
            </a:r>
            <a:endParaRPr lang="en-US" dirty="0"/>
          </a:p>
        </p:txBody>
      </p:sp>
      <p:pic>
        <p:nvPicPr>
          <p:cNvPr id="5122" name="Picture 2" descr="https://miro.medium.com/v2/resize:fit:685/1*nolqSLc4K5WekDkbpFevd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53798" y="2487369"/>
            <a:ext cx="2697480" cy="19059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2415" y="3255682"/>
            <a:ext cx="6332183" cy="369332"/>
          </a:xfrm>
          <a:prstGeom prst="rect">
            <a:avLst/>
          </a:prstGeom>
        </p:spPr>
        <p:txBody>
          <a:bodyPr wrap="none">
            <a:spAutoFit/>
          </a:bodyPr>
          <a:lstStyle/>
          <a:p>
            <a:r>
              <a:rPr lang="en-US" dirty="0">
                <a:solidFill>
                  <a:srgbClr val="313131"/>
                </a:solidFill>
                <a:latin typeface="-apple-system"/>
              </a:rPr>
              <a:t>IV = ∑ </a:t>
            </a:r>
            <a:r>
              <a:rPr lang="en-US" dirty="0" smtClean="0">
                <a:solidFill>
                  <a:srgbClr val="313131"/>
                </a:solidFill>
                <a:latin typeface="-apple-system"/>
              </a:rPr>
              <a:t>(</a:t>
            </a:r>
            <a:r>
              <a:rPr lang="en-US" dirty="0">
                <a:solidFill>
                  <a:srgbClr val="313131"/>
                </a:solidFill>
                <a:latin typeface="-apple-system"/>
              </a:rPr>
              <a:t>Distribution of Goods ➗ Distribution of </a:t>
            </a:r>
            <a:r>
              <a:rPr lang="en-US" dirty="0" err="1">
                <a:solidFill>
                  <a:srgbClr val="313131"/>
                </a:solidFill>
                <a:latin typeface="-apple-system"/>
              </a:rPr>
              <a:t>Bads</a:t>
            </a:r>
            <a:r>
              <a:rPr lang="en-US" dirty="0" smtClean="0">
                <a:solidFill>
                  <a:srgbClr val="313131"/>
                </a:solidFill>
                <a:latin typeface="-apple-system"/>
              </a:rPr>
              <a:t>) </a:t>
            </a:r>
            <a:r>
              <a:rPr lang="en-US" dirty="0">
                <a:solidFill>
                  <a:srgbClr val="313131"/>
                </a:solidFill>
                <a:latin typeface="-apple-system"/>
              </a:rPr>
              <a:t>* WOE</a:t>
            </a:r>
            <a:endParaRPr lang="en-US" dirty="0"/>
          </a:p>
        </p:txBody>
      </p:sp>
      <p:sp>
        <p:nvSpPr>
          <p:cNvPr id="10" name="Rectangle 9"/>
          <p:cNvSpPr/>
          <p:nvPr/>
        </p:nvSpPr>
        <p:spPr>
          <a:xfrm>
            <a:off x="672415" y="2772486"/>
            <a:ext cx="5859296" cy="369332"/>
          </a:xfrm>
          <a:prstGeom prst="rect">
            <a:avLst/>
          </a:prstGeom>
        </p:spPr>
        <p:txBody>
          <a:bodyPr wrap="none">
            <a:spAutoFit/>
          </a:bodyPr>
          <a:lstStyle/>
          <a:p>
            <a:r>
              <a:rPr lang="en-US" dirty="0">
                <a:solidFill>
                  <a:srgbClr val="313131"/>
                </a:solidFill>
                <a:latin typeface="-apple-system"/>
              </a:rPr>
              <a:t>WOE = </a:t>
            </a:r>
            <a:r>
              <a:rPr lang="en-US" dirty="0" smtClean="0">
                <a:solidFill>
                  <a:srgbClr val="313131"/>
                </a:solidFill>
                <a:latin typeface="-apple-system"/>
              </a:rPr>
              <a:t>In(Distribution of Goods </a:t>
            </a:r>
            <a:r>
              <a:rPr lang="en-US" dirty="0">
                <a:solidFill>
                  <a:srgbClr val="313131"/>
                </a:solidFill>
                <a:latin typeface="-apple-system"/>
              </a:rPr>
              <a:t>➗ Distribution of </a:t>
            </a:r>
            <a:r>
              <a:rPr lang="en-US" dirty="0" err="1" smtClean="0">
                <a:solidFill>
                  <a:srgbClr val="313131"/>
                </a:solidFill>
                <a:latin typeface="-apple-system"/>
              </a:rPr>
              <a:t>Bads</a:t>
            </a:r>
            <a:r>
              <a:rPr lang="en-US" dirty="0" smtClean="0">
                <a:solidFill>
                  <a:srgbClr val="313131"/>
                </a:solidFill>
                <a:latin typeface="-apple-system"/>
              </a:rPr>
              <a:t>)</a:t>
            </a:r>
            <a:endParaRPr lang="en-US" dirty="0"/>
          </a:p>
        </p:txBody>
      </p:sp>
      <p:sp>
        <p:nvSpPr>
          <p:cNvPr id="11" name="Rectangle 10"/>
          <p:cNvSpPr/>
          <p:nvPr/>
        </p:nvSpPr>
        <p:spPr>
          <a:xfrm>
            <a:off x="484484" y="4801729"/>
            <a:ext cx="11489802" cy="1477328"/>
          </a:xfrm>
          <a:prstGeom prst="rect">
            <a:avLst/>
          </a:prstGeom>
        </p:spPr>
        <p:txBody>
          <a:bodyPr wrap="square">
            <a:spAutoFit/>
          </a:bodyPr>
          <a:lstStyle/>
          <a:p>
            <a:pPr algn="just"/>
            <a:r>
              <a:rPr lang="en-US" dirty="0">
                <a:solidFill>
                  <a:srgbClr val="1F1F1F"/>
                </a:solidFill>
                <a:latin typeface="Courier New" panose="02070309020205020404" pitchFamily="49" charset="0"/>
              </a:rPr>
              <a:t>['positives', 'errors', '</a:t>
            </a:r>
            <a:r>
              <a:rPr lang="en-US" dirty="0" err="1">
                <a:solidFill>
                  <a:srgbClr val="1F1F1F"/>
                </a:solidFill>
                <a:latin typeface="Courier New" panose="02070309020205020404" pitchFamily="49" charset="0"/>
              </a:rPr>
              <a:t>dns_servers</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dead_hosts</a:t>
            </a:r>
            <a:r>
              <a:rPr lang="en-US" dirty="0">
                <a:solidFill>
                  <a:srgbClr val="1F1F1F"/>
                </a:solidFill>
                <a:latin typeface="Courier New" panose="02070309020205020404" pitchFamily="49" charset="0"/>
              </a:rPr>
              <a:t>', 'children', 'hosts', 'requests', '</a:t>
            </a:r>
            <a:r>
              <a:rPr lang="en-US" dirty="0" err="1">
                <a:solidFill>
                  <a:srgbClr val="1F1F1F"/>
                </a:solidFill>
                <a:latin typeface="Courier New" panose="02070309020205020404" pitchFamily="49" charset="0"/>
              </a:rPr>
              <a:t>tcp</a:t>
            </a:r>
            <a:r>
              <a:rPr lang="en-US" dirty="0">
                <a:solidFill>
                  <a:srgbClr val="1F1F1F"/>
                </a:solidFill>
                <a:latin typeface="Courier New" panose="02070309020205020404" pitchFamily="49" charset="0"/>
              </a:rPr>
              <a:t>', 'action', '</a:t>
            </a:r>
            <a:r>
              <a:rPr lang="en-US" dirty="0" err="1">
                <a:solidFill>
                  <a:srgbClr val="1F1F1F"/>
                </a:solidFill>
                <a:latin typeface="Courier New" panose="02070309020205020404" pitchFamily="49" charset="0"/>
              </a:rPr>
              <a:t>regkey_opened</a:t>
            </a:r>
            <a:r>
              <a:rPr lang="en-US" dirty="0">
                <a:solidFill>
                  <a:srgbClr val="1F1F1F"/>
                </a:solidFill>
                <a:latin typeface="Courier New" panose="02070309020205020404" pitchFamily="49" charset="0"/>
              </a:rPr>
              <a:t>', 'families', '</a:t>
            </a:r>
            <a:r>
              <a:rPr lang="en-US" dirty="0" err="1">
                <a:solidFill>
                  <a:srgbClr val="1F1F1F"/>
                </a:solidFill>
                <a:latin typeface="Courier New" panose="02070309020205020404" pitchFamily="49" charset="0"/>
              </a:rPr>
              <a:t>urls</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wmi_query</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dll_loaded</a:t>
            </a:r>
            <a:r>
              <a:rPr lang="en-US" dirty="0">
                <a:solidFill>
                  <a:srgbClr val="1F1F1F"/>
                </a:solidFill>
                <a:latin typeface="Courier New" panose="02070309020205020404" pitchFamily="49" charset="0"/>
              </a:rPr>
              <a:t>', 'type', '</a:t>
            </a:r>
            <a:r>
              <a:rPr lang="en-US" dirty="0" err="1">
                <a:solidFill>
                  <a:srgbClr val="1F1F1F"/>
                </a:solidFill>
                <a:latin typeface="Courier New" panose="02070309020205020404" pitchFamily="49" charset="0"/>
              </a:rPr>
              <a:t>command_line</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tree_command_line</a:t>
            </a:r>
            <a:r>
              <a:rPr lang="en-US" dirty="0">
                <a:solidFill>
                  <a:srgbClr val="1F1F1F"/>
                </a:solidFill>
                <a:latin typeface="Courier New" panose="02070309020205020404" pitchFamily="49" charset="0"/>
              </a:rPr>
              <a:t>', 'program', '</a:t>
            </a:r>
            <a:r>
              <a:rPr lang="en-US" dirty="0" err="1">
                <a:solidFill>
                  <a:srgbClr val="1F1F1F"/>
                </a:solidFill>
                <a:latin typeface="Courier New" panose="02070309020205020404" pitchFamily="49" charset="0"/>
              </a:rPr>
              <a:t>proc</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proc_pid</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regkey_read</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regkey_written</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dll</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apistats</a:t>
            </a:r>
            <a:r>
              <a:rPr lang="en-US" dirty="0">
                <a:solidFill>
                  <a:srgbClr val="1F1F1F"/>
                </a:solidFill>
                <a:latin typeface="Courier New" panose="02070309020205020404" pitchFamily="49" charset="0"/>
              </a:rPr>
              <a:t>', '</a:t>
            </a:r>
            <a:r>
              <a:rPr lang="en-US" dirty="0" err="1">
                <a:solidFill>
                  <a:srgbClr val="1F1F1F"/>
                </a:solidFill>
                <a:latin typeface="Courier New" panose="02070309020205020404" pitchFamily="49" charset="0"/>
              </a:rPr>
              <a:t>file_read</a:t>
            </a:r>
            <a:r>
              <a:rPr lang="en-US" dirty="0">
                <a:solidFill>
                  <a:srgbClr val="1F1F1F"/>
                </a:solidFill>
                <a:latin typeface="Courier New" panose="02070309020205020404" pitchFamily="49" charset="0"/>
              </a:rPr>
              <a:t>']</a:t>
            </a:r>
            <a:r>
              <a:rPr lang="en-US" dirty="0"/>
              <a:t/>
            </a:r>
            <a:br>
              <a:rPr lang="en-US" dirty="0"/>
            </a:br>
            <a:endParaRPr lang="en-US" dirty="0"/>
          </a:p>
        </p:txBody>
      </p:sp>
      <p:sp>
        <p:nvSpPr>
          <p:cNvPr id="12" name="Rectangle 11"/>
          <p:cNvSpPr/>
          <p:nvPr/>
        </p:nvSpPr>
        <p:spPr>
          <a:xfrm>
            <a:off x="672415" y="4323605"/>
            <a:ext cx="3636637" cy="369332"/>
          </a:xfrm>
          <a:prstGeom prst="rect">
            <a:avLst/>
          </a:prstGeom>
        </p:spPr>
        <p:txBody>
          <a:bodyPr wrap="none">
            <a:spAutoFit/>
          </a:bodyPr>
          <a:lstStyle/>
          <a:p>
            <a:r>
              <a:rPr lang="en-US" b="1" dirty="0" smtClean="0">
                <a:latin typeface="Cambria" panose="02040503050406030204" pitchFamily="18" charset="0"/>
                <a:ea typeface="Cambria" panose="02040503050406030204" pitchFamily="18" charset="0"/>
              </a:rPr>
              <a:t>25 features regarding 0&lt; IV &lt;1.3</a:t>
            </a:r>
            <a:endParaRPr lang="en-US" b="1" dirty="0"/>
          </a:p>
        </p:txBody>
      </p:sp>
    </p:spTree>
    <p:extLst>
      <p:ext uri="{BB962C8B-B14F-4D97-AF65-F5344CB8AC3E}">
        <p14:creationId xmlns:p14="http://schemas.microsoft.com/office/powerpoint/2010/main" val="36421721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9314" y="0"/>
            <a:ext cx="12511314" cy="765105"/>
          </a:xfrm>
        </p:spPr>
        <p:txBody>
          <a:bodyPr>
            <a:noAutofit/>
          </a:bodyPr>
          <a:lstStyle/>
          <a:p>
            <a:r>
              <a:rPr lang="en-US" sz="5400" b="1" dirty="0" smtClean="0">
                <a:solidFill>
                  <a:srgbClr val="0070C0"/>
                </a:solidFill>
                <a:latin typeface="Cambria" panose="02040503050406030204" pitchFamily="18" charset="0"/>
                <a:ea typeface="Cambria" panose="02040503050406030204" pitchFamily="18" charset="0"/>
              </a:rPr>
              <a:t>Train the Model for Dataset 1</a:t>
            </a:r>
            <a:endParaRPr lang="en-US" sz="5400" dirty="0">
              <a:solidFill>
                <a:srgbClr val="0070C0"/>
              </a:solidFill>
              <a:latin typeface="Cambria" panose="02040503050406030204" pitchFamily="18" charset="0"/>
              <a:ea typeface="Cambria" panose="02040503050406030204" pitchFamily="18" charset="0"/>
            </a:endParaRPr>
          </a:p>
        </p:txBody>
      </p:sp>
      <p:sp>
        <p:nvSpPr>
          <p:cNvPr id="12" name="Rectangle 11"/>
          <p:cNvSpPr/>
          <p:nvPr/>
        </p:nvSpPr>
        <p:spPr>
          <a:xfrm>
            <a:off x="2313952" y="1470960"/>
            <a:ext cx="1787412" cy="369332"/>
          </a:xfrm>
          <a:prstGeom prst="rect">
            <a:avLst/>
          </a:prstGeom>
        </p:spPr>
        <p:txBody>
          <a:bodyPr wrap="none">
            <a:spAutoFit/>
          </a:bodyPr>
          <a:lstStyle/>
          <a:p>
            <a:r>
              <a:rPr lang="en-US" b="1" dirty="0" smtClean="0">
                <a:latin typeface="Cambria" panose="02040503050406030204" pitchFamily="18" charset="0"/>
                <a:ea typeface="Cambria" panose="02040503050406030204" pitchFamily="18" charset="0"/>
              </a:rPr>
              <a:t>Random Forest</a:t>
            </a:r>
            <a:endParaRPr lang="en-US" b="1" dirty="0"/>
          </a:p>
        </p:txBody>
      </p:sp>
      <p:sp>
        <p:nvSpPr>
          <p:cNvPr id="17" name="Rectangle 16"/>
          <p:cNvSpPr/>
          <p:nvPr/>
        </p:nvSpPr>
        <p:spPr>
          <a:xfrm>
            <a:off x="8520009" y="1470960"/>
            <a:ext cx="1072730" cy="369332"/>
          </a:xfrm>
          <a:prstGeom prst="rect">
            <a:avLst/>
          </a:prstGeom>
        </p:spPr>
        <p:txBody>
          <a:bodyPr wrap="none">
            <a:spAutoFit/>
          </a:bodyPr>
          <a:lstStyle/>
          <a:p>
            <a:r>
              <a:rPr lang="en-US" b="1" dirty="0" err="1" smtClean="0">
                <a:latin typeface="Cambria" panose="02040503050406030204" pitchFamily="18" charset="0"/>
                <a:ea typeface="Cambria" panose="02040503050406030204" pitchFamily="18" charset="0"/>
              </a:rPr>
              <a:t>XGBoost</a:t>
            </a:r>
            <a:endParaRPr lang="en-US" b="1" dirty="0"/>
          </a:p>
        </p:txBody>
      </p:sp>
      <p:pic>
        <p:nvPicPr>
          <p:cNvPr id="7" name="Picture 6" descr="C:\Users\Engr. Tanveer\AppData\Local\Microsoft\Windows\INetCache\Content.MSO\5486E275.tmp"/>
          <p:cNvPicPr/>
          <p:nvPr/>
        </p:nvPicPr>
        <p:blipFill>
          <a:blip r:embed="rId2">
            <a:extLst>
              <a:ext uri="{28A0092B-C50C-407E-A947-70E740481C1C}">
                <a14:useLocalDpi xmlns:a14="http://schemas.microsoft.com/office/drawing/2010/main" val="0"/>
              </a:ext>
            </a:extLst>
          </a:blip>
          <a:srcRect/>
          <a:stretch>
            <a:fillRect/>
          </a:stretch>
        </p:blipFill>
        <p:spPr bwMode="auto">
          <a:xfrm>
            <a:off x="385280" y="2120452"/>
            <a:ext cx="5378450" cy="3949700"/>
          </a:xfrm>
          <a:prstGeom prst="rect">
            <a:avLst/>
          </a:prstGeom>
          <a:noFill/>
          <a:ln>
            <a:noFill/>
          </a:ln>
        </p:spPr>
      </p:pic>
      <p:pic>
        <p:nvPicPr>
          <p:cNvPr id="8" name="Picture 7" descr="C:\Users\Engr. Tanveer\AppData\Local\Microsoft\Windows\INetCache\Content.MSO\531EF14B.tmp"/>
          <p:cNvPicPr/>
          <p:nvPr/>
        </p:nvPicPr>
        <p:blipFill>
          <a:blip r:embed="rId3">
            <a:extLst>
              <a:ext uri="{28A0092B-C50C-407E-A947-70E740481C1C}">
                <a14:useLocalDpi xmlns:a14="http://schemas.microsoft.com/office/drawing/2010/main" val="0"/>
              </a:ext>
            </a:extLst>
          </a:blip>
          <a:srcRect/>
          <a:stretch>
            <a:fillRect/>
          </a:stretch>
        </p:blipFill>
        <p:spPr bwMode="auto">
          <a:xfrm>
            <a:off x="6057210" y="2120452"/>
            <a:ext cx="5378450" cy="3949700"/>
          </a:xfrm>
          <a:prstGeom prst="rect">
            <a:avLst/>
          </a:prstGeom>
          <a:noFill/>
          <a:ln>
            <a:noFill/>
          </a:ln>
        </p:spPr>
      </p:pic>
    </p:spTree>
    <p:extLst>
      <p:ext uri="{BB962C8B-B14F-4D97-AF65-F5344CB8AC3E}">
        <p14:creationId xmlns:p14="http://schemas.microsoft.com/office/powerpoint/2010/main" val="2092917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9314" y="0"/>
            <a:ext cx="12511314" cy="765105"/>
          </a:xfrm>
        </p:spPr>
        <p:txBody>
          <a:bodyPr>
            <a:noAutofit/>
          </a:bodyPr>
          <a:lstStyle/>
          <a:p>
            <a:r>
              <a:rPr lang="en-US" sz="5400" b="1" dirty="0" smtClean="0">
                <a:solidFill>
                  <a:srgbClr val="0070C0"/>
                </a:solidFill>
                <a:latin typeface="Cambria" panose="02040503050406030204" pitchFamily="18" charset="0"/>
                <a:ea typeface="Cambria" panose="02040503050406030204" pitchFamily="18" charset="0"/>
              </a:rPr>
              <a:t>Train the Model for Dataset 1</a:t>
            </a:r>
            <a:endParaRPr lang="en-US" sz="5400" dirty="0">
              <a:solidFill>
                <a:srgbClr val="0070C0"/>
              </a:solidFill>
              <a:latin typeface="Cambria" panose="02040503050406030204" pitchFamily="18" charset="0"/>
              <a:ea typeface="Cambria" panose="02040503050406030204" pitchFamily="18" charset="0"/>
            </a:endParaRPr>
          </a:p>
        </p:txBody>
      </p:sp>
      <p:sp>
        <p:nvSpPr>
          <p:cNvPr id="12" name="Rectangle 11"/>
          <p:cNvSpPr/>
          <p:nvPr/>
        </p:nvSpPr>
        <p:spPr>
          <a:xfrm>
            <a:off x="2431680" y="1833252"/>
            <a:ext cx="1635319" cy="369332"/>
          </a:xfrm>
          <a:prstGeom prst="rect">
            <a:avLst/>
          </a:prstGeom>
        </p:spPr>
        <p:txBody>
          <a:bodyPr wrap="none">
            <a:spAutoFit/>
          </a:bodyPr>
          <a:lstStyle/>
          <a:p>
            <a:r>
              <a:rPr lang="en-US" b="1" dirty="0" smtClean="0">
                <a:latin typeface="Cambria" panose="02040503050406030204" pitchFamily="18" charset="0"/>
                <a:ea typeface="Cambria" panose="02040503050406030204" pitchFamily="18" charset="0"/>
              </a:rPr>
              <a:t>Decision Tree</a:t>
            </a:r>
            <a:endParaRPr lang="en-US" b="1" dirty="0"/>
          </a:p>
        </p:txBody>
      </p:sp>
      <p:sp>
        <p:nvSpPr>
          <p:cNvPr id="17" name="Rectangle 16"/>
          <p:cNvSpPr/>
          <p:nvPr/>
        </p:nvSpPr>
        <p:spPr>
          <a:xfrm>
            <a:off x="8378941" y="1833252"/>
            <a:ext cx="1863459" cy="369332"/>
          </a:xfrm>
          <a:prstGeom prst="rect">
            <a:avLst/>
          </a:prstGeom>
        </p:spPr>
        <p:txBody>
          <a:bodyPr wrap="none">
            <a:spAutoFit/>
          </a:bodyPr>
          <a:lstStyle/>
          <a:p>
            <a:r>
              <a:rPr lang="en-US" b="1" dirty="0" smtClean="0">
                <a:latin typeface="Cambria" panose="02040503050406030204" pitchFamily="18" charset="0"/>
                <a:ea typeface="Cambria" panose="02040503050406030204" pitchFamily="18" charset="0"/>
              </a:rPr>
              <a:t>Neural Network</a:t>
            </a:r>
            <a:endParaRPr lang="en-US" b="1" dirty="0"/>
          </a:p>
        </p:txBody>
      </p:sp>
      <p:pic>
        <p:nvPicPr>
          <p:cNvPr id="8" name="Picture 7" descr="C:\Users\Engr. Tanveer\AppData\Local\Microsoft\Windows\INetCache\Content.MSO\83A5A491.tmp"/>
          <p:cNvPicPr/>
          <p:nvPr/>
        </p:nvPicPr>
        <p:blipFill>
          <a:blip r:embed="rId2">
            <a:extLst>
              <a:ext uri="{28A0092B-C50C-407E-A947-70E740481C1C}">
                <a14:useLocalDpi xmlns:a14="http://schemas.microsoft.com/office/drawing/2010/main" val="0"/>
              </a:ext>
            </a:extLst>
          </a:blip>
          <a:srcRect/>
          <a:stretch>
            <a:fillRect/>
          </a:stretch>
        </p:blipFill>
        <p:spPr bwMode="auto">
          <a:xfrm>
            <a:off x="345523" y="2357600"/>
            <a:ext cx="3721476" cy="3234817"/>
          </a:xfrm>
          <a:prstGeom prst="rect">
            <a:avLst/>
          </a:prstGeom>
          <a:noFill/>
          <a:ln>
            <a:noFill/>
          </a:ln>
        </p:spPr>
      </p:pic>
      <p:pic>
        <p:nvPicPr>
          <p:cNvPr id="9" name="Picture 8" descr="C:\Users\Engr. Tanveer\AppData\Local\Microsoft\Windows\INetCache\Content.MSO\764F25C7.tmp"/>
          <p:cNvPicPr/>
          <p:nvPr/>
        </p:nvPicPr>
        <p:blipFill>
          <a:blip r:embed="rId3">
            <a:extLst>
              <a:ext uri="{28A0092B-C50C-407E-A947-70E740481C1C}">
                <a14:useLocalDpi xmlns:a14="http://schemas.microsoft.com/office/drawing/2010/main" val="0"/>
              </a:ext>
            </a:extLst>
          </a:blip>
          <a:srcRect/>
          <a:stretch>
            <a:fillRect/>
          </a:stretch>
        </p:blipFill>
        <p:spPr bwMode="auto">
          <a:xfrm>
            <a:off x="8004313" y="2357600"/>
            <a:ext cx="4008834" cy="3020777"/>
          </a:xfrm>
          <a:prstGeom prst="rect">
            <a:avLst/>
          </a:prstGeom>
          <a:noFill/>
          <a:ln>
            <a:noFill/>
          </a:ln>
        </p:spPr>
      </p:pic>
      <p:pic>
        <p:nvPicPr>
          <p:cNvPr id="10" name="Picture 9" descr="C:\Users\Engr. Tanveer\AppData\Local\Microsoft\Windows\INetCache\Content.MSO\B074DA6D.tmp"/>
          <p:cNvPicPr/>
          <p:nvPr/>
        </p:nvPicPr>
        <p:blipFill>
          <a:blip r:embed="rId4">
            <a:extLst>
              <a:ext uri="{28A0092B-C50C-407E-A947-70E740481C1C}">
                <a14:useLocalDpi xmlns:a14="http://schemas.microsoft.com/office/drawing/2010/main" val="0"/>
              </a:ext>
            </a:extLst>
          </a:blip>
          <a:srcRect/>
          <a:stretch>
            <a:fillRect/>
          </a:stretch>
        </p:blipFill>
        <p:spPr bwMode="auto">
          <a:xfrm>
            <a:off x="4067000" y="2357600"/>
            <a:ext cx="4311942" cy="3234817"/>
          </a:xfrm>
          <a:prstGeom prst="rect">
            <a:avLst/>
          </a:prstGeom>
          <a:noFill/>
          <a:ln>
            <a:noFill/>
          </a:ln>
        </p:spPr>
      </p:pic>
      <p:sp>
        <p:nvSpPr>
          <p:cNvPr id="14" name="Rectangle 13"/>
          <p:cNvSpPr/>
          <p:nvPr/>
        </p:nvSpPr>
        <p:spPr>
          <a:xfrm>
            <a:off x="5933916" y="1833252"/>
            <a:ext cx="655949" cy="369332"/>
          </a:xfrm>
          <a:prstGeom prst="rect">
            <a:avLst/>
          </a:prstGeom>
        </p:spPr>
        <p:txBody>
          <a:bodyPr wrap="none">
            <a:spAutoFit/>
          </a:bodyPr>
          <a:lstStyle/>
          <a:p>
            <a:r>
              <a:rPr lang="en-US" b="1" dirty="0" smtClean="0">
                <a:latin typeface="Cambria" panose="02040503050406030204" pitchFamily="18" charset="0"/>
                <a:ea typeface="Cambria" panose="02040503050406030204" pitchFamily="18" charset="0"/>
              </a:rPr>
              <a:t>KNN</a:t>
            </a:r>
            <a:endParaRPr lang="en-US" b="1" dirty="0"/>
          </a:p>
        </p:txBody>
      </p:sp>
    </p:spTree>
    <p:extLst>
      <p:ext uri="{BB962C8B-B14F-4D97-AF65-F5344CB8AC3E}">
        <p14:creationId xmlns:p14="http://schemas.microsoft.com/office/powerpoint/2010/main" val="3164718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63592"/>
            <a:ext cx="12192000" cy="852324"/>
          </a:xfrm>
        </p:spPr>
        <p:txBody>
          <a:bodyPr>
            <a:normAutofit fontScale="90000"/>
          </a:bodyPr>
          <a:lstStyle/>
          <a:p>
            <a:r>
              <a:rPr lang="en-US" dirty="0">
                <a:solidFill>
                  <a:srgbClr val="0070C0"/>
                </a:solidFill>
                <a:latin typeface="Cambria" panose="02040503050406030204" pitchFamily="18" charset="0"/>
                <a:ea typeface="Cambria" panose="02040503050406030204" pitchFamily="18" charset="0"/>
              </a:rPr>
              <a:t>What is </a:t>
            </a:r>
            <a:r>
              <a:rPr lang="en-US" dirty="0" smtClean="0">
                <a:solidFill>
                  <a:srgbClr val="0070C0"/>
                </a:solidFill>
                <a:latin typeface="Cambria" panose="02040503050406030204" pitchFamily="18" charset="0"/>
                <a:ea typeface="Cambria" panose="02040503050406030204" pitchFamily="18" charset="0"/>
              </a:rPr>
              <a:t>a Ransomware?</a:t>
            </a:r>
            <a:endParaRPr lang="en-US" dirty="0">
              <a:solidFill>
                <a:srgbClr val="0070C0"/>
              </a:solidFill>
            </a:endParaRPr>
          </a:p>
        </p:txBody>
      </p:sp>
      <p:sp>
        <p:nvSpPr>
          <p:cNvPr id="8" name="Subtitle 7"/>
          <p:cNvSpPr>
            <a:spLocks noGrp="1"/>
          </p:cNvSpPr>
          <p:nvPr>
            <p:ph type="subTitle" idx="1"/>
          </p:nvPr>
        </p:nvSpPr>
        <p:spPr>
          <a:xfrm>
            <a:off x="384313" y="1242947"/>
            <a:ext cx="11569148" cy="1031079"/>
          </a:xfrm>
        </p:spPr>
        <p:txBody>
          <a:bodyPr>
            <a:noAutofit/>
          </a:bodyPr>
          <a:lstStyle/>
          <a:p>
            <a:pPr algn="just"/>
            <a:r>
              <a:rPr lang="en-US" sz="2400" b="1" dirty="0">
                <a:solidFill>
                  <a:srgbClr val="C00000"/>
                </a:solidFill>
                <a:latin typeface="Cambria" panose="02040503050406030204" pitchFamily="18" charset="0"/>
                <a:ea typeface="Cambria" panose="02040503050406030204" pitchFamily="18" charset="0"/>
              </a:rPr>
              <a:t>Ransomware</a:t>
            </a:r>
            <a:r>
              <a:rPr lang="en-US" sz="2400" dirty="0">
                <a:solidFill>
                  <a:schemeClr val="tx1"/>
                </a:solidFill>
                <a:latin typeface="Cambria" panose="02040503050406030204" pitchFamily="18" charset="0"/>
                <a:ea typeface="Cambria" panose="02040503050406030204" pitchFamily="18" charset="0"/>
              </a:rPr>
              <a:t> is a type of </a:t>
            </a:r>
            <a:r>
              <a:rPr lang="en-US" sz="2400" i="1" dirty="0">
                <a:solidFill>
                  <a:srgbClr val="FF0000"/>
                </a:solidFill>
                <a:latin typeface="Cambria" panose="02040503050406030204" pitchFamily="18" charset="0"/>
                <a:ea typeface="Cambria" panose="02040503050406030204" pitchFamily="18" charset="0"/>
              </a:rPr>
              <a:t>malware</a:t>
            </a:r>
            <a:r>
              <a:rPr lang="en-US" sz="2400" dirty="0">
                <a:solidFill>
                  <a:schemeClr val="tx1"/>
                </a:solidFill>
                <a:latin typeface="Cambria" panose="02040503050406030204" pitchFamily="18" charset="0"/>
                <a:ea typeface="Cambria" panose="02040503050406030204" pitchFamily="18" charset="0"/>
              </a:rPr>
              <a:t> that holds a victim’s sensitive data or device hostage, threatening to keep it locked—or worse—unless the victim pays a ransom to the </a:t>
            </a:r>
            <a:r>
              <a:rPr lang="en-US" sz="2400" dirty="0" smtClean="0">
                <a:solidFill>
                  <a:schemeClr val="tx1"/>
                </a:solidFill>
                <a:latin typeface="Cambria" panose="02040503050406030204" pitchFamily="18" charset="0"/>
                <a:ea typeface="Cambria" panose="02040503050406030204" pitchFamily="18" charset="0"/>
              </a:rPr>
              <a:t>attacker [1]</a:t>
            </a:r>
            <a:endParaRPr lang="en-US" sz="2400" dirty="0">
              <a:solidFill>
                <a:schemeClr val="tx1"/>
              </a:solidFill>
              <a:latin typeface="Cambria" panose="02040503050406030204" pitchFamily="18" charset="0"/>
              <a:ea typeface="Cambria" panose="02040503050406030204" pitchFamily="18" charset="0"/>
            </a:endParaRPr>
          </a:p>
        </p:txBody>
      </p:sp>
      <p:pic>
        <p:nvPicPr>
          <p:cNvPr id="1026" name="Picture 2" descr="WannaCry Ransomware Attack"/>
          <p:cNvPicPr>
            <a:picLocks noChangeAspect="1" noChangeArrowheads="1"/>
          </p:cNvPicPr>
          <p:nvPr/>
        </p:nvPicPr>
        <p:blipFill rotWithShape="1">
          <a:blip r:embed="rId2">
            <a:extLst>
              <a:ext uri="{28A0092B-C50C-407E-A947-70E740481C1C}">
                <a14:useLocalDpi xmlns:a14="http://schemas.microsoft.com/office/drawing/2010/main" val="0"/>
              </a:ext>
            </a:extLst>
          </a:blip>
          <a:srcRect l="31668"/>
          <a:stretch/>
        </p:blipFill>
        <p:spPr bwMode="auto">
          <a:xfrm>
            <a:off x="6617084" y="2274026"/>
            <a:ext cx="5561661" cy="4578249"/>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4"/>
          <p:cNvSpPr txBox="1">
            <a:spLocks/>
          </p:cNvSpPr>
          <p:nvPr/>
        </p:nvSpPr>
        <p:spPr>
          <a:xfrm>
            <a:off x="795670" y="3208429"/>
            <a:ext cx="6108713" cy="2477407"/>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342900" indent="-342900" fontAlgn="base">
              <a:buFont typeface="Wingdings" panose="05000000000000000000" pitchFamily="2" charset="2"/>
              <a:buChar char="q"/>
            </a:pPr>
            <a:r>
              <a:rPr lang="en-US" sz="2400" dirty="0">
                <a:solidFill>
                  <a:schemeClr val="tx1"/>
                </a:solidFill>
                <a:latin typeface="Cambria" panose="02040503050406030204" pitchFamily="18" charset="0"/>
                <a:ea typeface="Cambria" panose="02040503050406030204" pitchFamily="18" charset="0"/>
              </a:rPr>
              <a:t>Crypto Ransomware or </a:t>
            </a:r>
            <a:r>
              <a:rPr lang="en-US" sz="2400" dirty="0" err="1">
                <a:solidFill>
                  <a:schemeClr val="tx1"/>
                </a:solidFill>
                <a:latin typeface="Cambria" panose="02040503050406030204" pitchFamily="18" charset="0"/>
                <a:ea typeface="Cambria" panose="02040503050406030204" pitchFamily="18" charset="0"/>
              </a:rPr>
              <a:t>Encryptors</a:t>
            </a:r>
            <a:r>
              <a:rPr lang="en-US" sz="2400" dirty="0">
                <a:solidFill>
                  <a:schemeClr val="tx1"/>
                </a:solidFill>
                <a:latin typeface="Cambria" panose="02040503050406030204" pitchFamily="18" charset="0"/>
                <a:ea typeface="Cambria" panose="02040503050406030204" pitchFamily="18" charset="0"/>
              </a:rPr>
              <a:t>​</a:t>
            </a:r>
          </a:p>
          <a:p>
            <a:pPr marL="342900" indent="-342900" fontAlgn="base">
              <a:buFont typeface="Wingdings" panose="05000000000000000000" pitchFamily="2" charset="2"/>
              <a:buChar char="q"/>
            </a:pPr>
            <a:r>
              <a:rPr lang="en-US" sz="2400" dirty="0">
                <a:solidFill>
                  <a:schemeClr val="tx1"/>
                </a:solidFill>
                <a:latin typeface="Cambria" panose="02040503050406030204" pitchFamily="18" charset="0"/>
                <a:ea typeface="Cambria" panose="02040503050406030204" pitchFamily="18" charset="0"/>
              </a:rPr>
              <a:t>Lockers​</a:t>
            </a:r>
          </a:p>
          <a:p>
            <a:pPr marL="342900" indent="-342900" fontAlgn="base">
              <a:buFont typeface="Wingdings" panose="05000000000000000000" pitchFamily="2" charset="2"/>
              <a:buChar char="q"/>
            </a:pPr>
            <a:r>
              <a:rPr lang="en-US" sz="2400" dirty="0">
                <a:solidFill>
                  <a:schemeClr val="tx1"/>
                </a:solidFill>
                <a:latin typeface="Cambria" panose="02040503050406030204" pitchFamily="18" charset="0"/>
                <a:ea typeface="Cambria" panose="02040503050406030204" pitchFamily="18" charset="0"/>
              </a:rPr>
              <a:t>Scareware​</a:t>
            </a:r>
          </a:p>
          <a:p>
            <a:pPr marL="342900" indent="-342900" fontAlgn="base">
              <a:buFont typeface="Wingdings" panose="05000000000000000000" pitchFamily="2" charset="2"/>
              <a:buChar char="q"/>
            </a:pPr>
            <a:r>
              <a:rPr lang="en-US" sz="2400" dirty="0" err="1">
                <a:solidFill>
                  <a:schemeClr val="tx1"/>
                </a:solidFill>
                <a:latin typeface="Cambria" panose="02040503050406030204" pitchFamily="18" charset="0"/>
                <a:ea typeface="Cambria" panose="02040503050406030204" pitchFamily="18" charset="0"/>
              </a:rPr>
              <a:t>Doxware</a:t>
            </a:r>
            <a:r>
              <a:rPr lang="en-US" sz="2400" dirty="0">
                <a:solidFill>
                  <a:schemeClr val="tx1"/>
                </a:solidFill>
                <a:latin typeface="Cambria" panose="02040503050406030204" pitchFamily="18" charset="0"/>
                <a:ea typeface="Cambria" panose="02040503050406030204" pitchFamily="18" charset="0"/>
              </a:rPr>
              <a:t> or </a:t>
            </a:r>
            <a:r>
              <a:rPr lang="en-US" sz="2400" dirty="0" err="1">
                <a:solidFill>
                  <a:schemeClr val="tx1"/>
                </a:solidFill>
                <a:latin typeface="Cambria" panose="02040503050406030204" pitchFamily="18" charset="0"/>
                <a:ea typeface="Cambria" panose="02040503050406030204" pitchFamily="18" charset="0"/>
              </a:rPr>
              <a:t>Leakware</a:t>
            </a:r>
            <a:r>
              <a:rPr lang="en-US" sz="2400" dirty="0" smtClean="0">
                <a:solidFill>
                  <a:schemeClr val="tx1"/>
                </a:solidFill>
                <a:latin typeface="Cambria" panose="02040503050406030204" pitchFamily="18" charset="0"/>
                <a:ea typeface="Cambria" panose="02040503050406030204" pitchFamily="18" charset="0"/>
              </a:rPr>
              <a:t>​</a:t>
            </a:r>
            <a:endParaRPr lang="en-US" sz="2400" dirty="0">
              <a:solidFill>
                <a:schemeClr val="tx1"/>
              </a:solidFill>
              <a:latin typeface="Cambria" panose="02040503050406030204" pitchFamily="18" charset="0"/>
              <a:ea typeface="Cambria" panose="02040503050406030204" pitchFamily="18" charset="0"/>
            </a:endParaRPr>
          </a:p>
        </p:txBody>
      </p:sp>
      <p:sp>
        <p:nvSpPr>
          <p:cNvPr id="3" name="Rectangle 2"/>
          <p:cNvSpPr/>
          <p:nvPr/>
        </p:nvSpPr>
        <p:spPr>
          <a:xfrm>
            <a:off x="384313" y="2576547"/>
            <a:ext cx="4595040" cy="492443"/>
          </a:xfrm>
          <a:prstGeom prst="rect">
            <a:avLst/>
          </a:prstGeom>
        </p:spPr>
        <p:txBody>
          <a:bodyPr wrap="none">
            <a:spAutoFit/>
          </a:bodyPr>
          <a:lstStyle/>
          <a:p>
            <a:r>
              <a:rPr lang="en-US" sz="2600" b="1" dirty="0">
                <a:solidFill>
                  <a:srgbClr val="0070C0"/>
                </a:solidFill>
                <a:latin typeface="Cambria" panose="02040503050406030204" pitchFamily="18" charset="0"/>
              </a:rPr>
              <a:t>Common Ransomware Types</a:t>
            </a:r>
            <a:endParaRPr lang="en-US" sz="2600" dirty="0">
              <a:solidFill>
                <a:srgbClr val="0070C0"/>
              </a:solidFill>
            </a:endParaRPr>
          </a:p>
        </p:txBody>
      </p:sp>
      <p:sp>
        <p:nvSpPr>
          <p:cNvPr id="4" name="Rectangle 3"/>
          <p:cNvSpPr/>
          <p:nvPr/>
        </p:nvSpPr>
        <p:spPr>
          <a:xfrm>
            <a:off x="479396" y="6351569"/>
            <a:ext cx="6062503" cy="369332"/>
          </a:xfrm>
          <a:prstGeom prst="rect">
            <a:avLst/>
          </a:prstGeom>
        </p:spPr>
        <p:txBody>
          <a:bodyPr wrap="square">
            <a:spAutoFit/>
          </a:bodyPr>
          <a:lstStyle/>
          <a:p>
            <a:r>
              <a:rPr lang="en-US" dirty="0">
                <a:solidFill>
                  <a:srgbClr val="000000"/>
                </a:solidFill>
                <a:latin typeface="Cambria" panose="02040503050406030204" pitchFamily="18" charset="0"/>
              </a:rPr>
              <a:t>[1] </a:t>
            </a:r>
            <a:r>
              <a:rPr lang="en-US" dirty="0">
                <a:solidFill>
                  <a:srgbClr val="000000"/>
                </a:solidFill>
                <a:latin typeface="Cambria" panose="02040503050406030204" pitchFamily="18" charset="0"/>
                <a:hlinkClick r:id="rId3"/>
              </a:rPr>
              <a:t>https://</a:t>
            </a:r>
            <a:r>
              <a:rPr lang="en-US" dirty="0" smtClean="0">
                <a:solidFill>
                  <a:srgbClr val="000000"/>
                </a:solidFill>
                <a:latin typeface="Cambria" panose="02040503050406030204" pitchFamily="18" charset="0"/>
                <a:hlinkClick r:id="rId3"/>
              </a:rPr>
              <a:t>www.ibm.com/topics/ransomware</a:t>
            </a:r>
            <a:r>
              <a:rPr lang="en-US" dirty="0" smtClean="0">
                <a:solidFill>
                  <a:srgbClr val="000000"/>
                </a:solidFill>
                <a:latin typeface="Cambria" panose="02040503050406030204" pitchFamily="18" charset="0"/>
              </a:rPr>
              <a:t> </a:t>
            </a:r>
            <a:endParaRPr lang="en-US" dirty="0"/>
          </a:p>
        </p:txBody>
      </p:sp>
    </p:spTree>
    <p:extLst>
      <p:ext uri="{BB962C8B-B14F-4D97-AF65-F5344CB8AC3E}">
        <p14:creationId xmlns:p14="http://schemas.microsoft.com/office/powerpoint/2010/main" val="2904924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9314" y="537592"/>
            <a:ext cx="12511314" cy="765105"/>
          </a:xfrm>
        </p:spPr>
        <p:txBody>
          <a:bodyPr>
            <a:noAutofit/>
          </a:bodyPr>
          <a:lstStyle/>
          <a:p>
            <a:r>
              <a:rPr lang="en-US" sz="5400" b="1" dirty="0" smtClean="0">
                <a:solidFill>
                  <a:srgbClr val="0070C0"/>
                </a:solidFill>
                <a:latin typeface="Cambria" panose="02040503050406030204" pitchFamily="18" charset="0"/>
                <a:ea typeface="Cambria" panose="02040503050406030204" pitchFamily="18" charset="0"/>
              </a:rPr>
              <a:t>Performance Analysis for Dataset 1</a:t>
            </a:r>
            <a:endParaRPr lang="en-US" sz="5400" dirty="0">
              <a:solidFill>
                <a:srgbClr val="0070C0"/>
              </a:solidFill>
              <a:latin typeface="Cambria" panose="02040503050406030204" pitchFamily="18" charset="0"/>
              <a:ea typeface="Cambria" panose="02040503050406030204" pitchFamily="18" charset="0"/>
            </a:endParaRPr>
          </a:p>
        </p:txBody>
      </p:sp>
      <p:sp>
        <p:nvSpPr>
          <p:cNvPr id="3" name="Rectangle 2"/>
          <p:cNvSpPr/>
          <p:nvPr/>
        </p:nvSpPr>
        <p:spPr>
          <a:xfrm>
            <a:off x="451327" y="5905865"/>
            <a:ext cx="11479415" cy="646331"/>
          </a:xfrm>
          <a:prstGeom prst="rect">
            <a:avLst/>
          </a:prstGeom>
        </p:spPr>
        <p:txBody>
          <a:bodyPr wrap="square">
            <a:spAutoFit/>
          </a:bodyPr>
          <a:lstStyle/>
          <a:p>
            <a:r>
              <a:rPr lang="en-US" dirty="0" smtClean="0">
                <a:solidFill>
                  <a:srgbClr val="222222"/>
                </a:solidFill>
                <a:latin typeface="Cambria" panose="02040503050406030204" pitchFamily="18" charset="0"/>
                <a:ea typeface="Cambria" panose="02040503050406030204" pitchFamily="18" charset="0"/>
              </a:rPr>
              <a:t>[15] Herrera-Silva</a:t>
            </a:r>
            <a:r>
              <a:rPr lang="en-US" dirty="0">
                <a:solidFill>
                  <a:srgbClr val="222222"/>
                </a:solidFill>
                <a:latin typeface="Cambria" panose="02040503050406030204" pitchFamily="18" charset="0"/>
                <a:ea typeface="Cambria" panose="02040503050406030204" pitchFamily="18" charset="0"/>
              </a:rPr>
              <a:t>, Juan A., and </a:t>
            </a:r>
            <a:r>
              <a:rPr lang="en-US" dirty="0" err="1">
                <a:solidFill>
                  <a:srgbClr val="222222"/>
                </a:solidFill>
                <a:latin typeface="Cambria" panose="02040503050406030204" pitchFamily="18" charset="0"/>
                <a:ea typeface="Cambria" panose="02040503050406030204" pitchFamily="18" charset="0"/>
              </a:rPr>
              <a:t>Myriam</a:t>
            </a:r>
            <a:r>
              <a:rPr lang="en-US" dirty="0">
                <a:solidFill>
                  <a:srgbClr val="222222"/>
                </a:solidFill>
                <a:latin typeface="Cambria" panose="02040503050406030204" pitchFamily="18" charset="0"/>
                <a:ea typeface="Cambria" panose="02040503050406030204" pitchFamily="18" charset="0"/>
              </a:rPr>
              <a:t> Hernández-</a:t>
            </a:r>
            <a:r>
              <a:rPr lang="en-US" dirty="0" err="1">
                <a:solidFill>
                  <a:srgbClr val="222222"/>
                </a:solidFill>
                <a:latin typeface="Cambria" panose="02040503050406030204" pitchFamily="18" charset="0"/>
                <a:ea typeface="Cambria" panose="02040503050406030204" pitchFamily="18" charset="0"/>
              </a:rPr>
              <a:t>Álvarez</a:t>
            </a:r>
            <a:r>
              <a:rPr lang="en-US" dirty="0">
                <a:solidFill>
                  <a:srgbClr val="222222"/>
                </a:solidFill>
                <a:latin typeface="Cambria" panose="02040503050406030204" pitchFamily="18" charset="0"/>
                <a:ea typeface="Cambria" panose="02040503050406030204" pitchFamily="18" charset="0"/>
              </a:rPr>
              <a:t>. "Dynamic feature dataset for ransomware detection using machine learning algorithms." </a:t>
            </a:r>
            <a:r>
              <a:rPr lang="en-US" i="1" dirty="0">
                <a:solidFill>
                  <a:srgbClr val="222222"/>
                </a:solidFill>
                <a:latin typeface="Cambria" panose="02040503050406030204" pitchFamily="18" charset="0"/>
                <a:ea typeface="Cambria" panose="02040503050406030204" pitchFamily="18" charset="0"/>
              </a:rPr>
              <a:t>Sensors</a:t>
            </a:r>
            <a:r>
              <a:rPr lang="en-US" dirty="0">
                <a:solidFill>
                  <a:srgbClr val="222222"/>
                </a:solidFill>
                <a:latin typeface="Cambria" panose="02040503050406030204" pitchFamily="18" charset="0"/>
                <a:ea typeface="Cambria" panose="02040503050406030204" pitchFamily="18" charset="0"/>
              </a:rPr>
              <a:t> 23, no. 3 (2023): 1053.</a:t>
            </a:r>
            <a:endParaRPr lang="en-US" dirty="0">
              <a:latin typeface="Cambria" panose="02040503050406030204" pitchFamily="18" charset="0"/>
              <a:ea typeface="Cambria" panose="020405030504060302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601375121"/>
              </p:ext>
            </p:extLst>
          </p:nvPr>
        </p:nvGraphicFramePr>
        <p:xfrm>
          <a:off x="1239971" y="2468901"/>
          <a:ext cx="9454534" cy="2270760"/>
        </p:xfrm>
        <a:graphic>
          <a:graphicData uri="http://schemas.openxmlformats.org/drawingml/2006/table">
            <a:tbl>
              <a:tblPr>
                <a:tableStyleId>{5C22544A-7EE6-4342-B048-85BDC9FD1C3A}</a:tableStyleId>
              </a:tblPr>
              <a:tblGrid>
                <a:gridCol w="2069408">
                  <a:extLst>
                    <a:ext uri="{9D8B030D-6E8A-4147-A177-3AD203B41FA5}">
                      <a16:colId xmlns:a16="http://schemas.microsoft.com/office/drawing/2014/main" val="19093938"/>
                    </a:ext>
                  </a:extLst>
                </a:gridCol>
                <a:gridCol w="831044">
                  <a:extLst>
                    <a:ext uri="{9D8B030D-6E8A-4147-A177-3AD203B41FA5}">
                      <a16:colId xmlns:a16="http://schemas.microsoft.com/office/drawing/2014/main" val="2383361627"/>
                    </a:ext>
                  </a:extLst>
                </a:gridCol>
                <a:gridCol w="984701">
                  <a:extLst>
                    <a:ext uri="{9D8B030D-6E8A-4147-A177-3AD203B41FA5}">
                      <a16:colId xmlns:a16="http://schemas.microsoft.com/office/drawing/2014/main" val="3595525401"/>
                    </a:ext>
                  </a:extLst>
                </a:gridCol>
                <a:gridCol w="831044">
                  <a:extLst>
                    <a:ext uri="{9D8B030D-6E8A-4147-A177-3AD203B41FA5}">
                      <a16:colId xmlns:a16="http://schemas.microsoft.com/office/drawing/2014/main" val="2977036622"/>
                    </a:ext>
                  </a:extLst>
                </a:gridCol>
                <a:gridCol w="831044">
                  <a:extLst>
                    <a:ext uri="{9D8B030D-6E8A-4147-A177-3AD203B41FA5}">
                      <a16:colId xmlns:a16="http://schemas.microsoft.com/office/drawing/2014/main" val="2010339100"/>
                    </a:ext>
                  </a:extLst>
                </a:gridCol>
                <a:gridCol w="831044">
                  <a:extLst>
                    <a:ext uri="{9D8B030D-6E8A-4147-A177-3AD203B41FA5}">
                      <a16:colId xmlns:a16="http://schemas.microsoft.com/office/drawing/2014/main" val="2270862542"/>
                    </a:ext>
                  </a:extLst>
                </a:gridCol>
                <a:gridCol w="1812757">
                  <a:extLst>
                    <a:ext uri="{9D8B030D-6E8A-4147-A177-3AD203B41FA5}">
                      <a16:colId xmlns:a16="http://schemas.microsoft.com/office/drawing/2014/main" val="2215555260"/>
                    </a:ext>
                  </a:extLst>
                </a:gridCol>
                <a:gridCol w="667107">
                  <a:extLst>
                    <a:ext uri="{9D8B030D-6E8A-4147-A177-3AD203B41FA5}">
                      <a16:colId xmlns:a16="http://schemas.microsoft.com/office/drawing/2014/main" val="1288560378"/>
                    </a:ext>
                  </a:extLst>
                </a:gridCol>
                <a:gridCol w="596385">
                  <a:extLst>
                    <a:ext uri="{9D8B030D-6E8A-4147-A177-3AD203B41FA5}">
                      <a16:colId xmlns:a16="http://schemas.microsoft.com/office/drawing/2014/main" val="1127752218"/>
                    </a:ext>
                  </a:extLst>
                </a:gridCol>
              </a:tblGrid>
              <a:tr h="190500">
                <a:tc>
                  <a:txBody>
                    <a:bodyPr/>
                    <a:lstStyle/>
                    <a:p>
                      <a:pPr algn="ctr" fontAlgn="b"/>
                      <a:r>
                        <a:rPr lang="en-US" sz="1800" b="1" u="none" strike="noStrike" dirty="0">
                          <a:effectLst/>
                          <a:latin typeface="Cambria" panose="02040503050406030204" pitchFamily="18" charset="0"/>
                          <a:ea typeface="Cambria" panose="02040503050406030204" pitchFamily="18" charset="0"/>
                        </a:rPr>
                        <a:t> </a:t>
                      </a:r>
                      <a:r>
                        <a:rPr lang="en-US" sz="1800" b="1" u="none" strike="noStrike" dirty="0" smtClean="0">
                          <a:effectLst/>
                          <a:latin typeface="Cambria" panose="02040503050406030204" pitchFamily="18" charset="0"/>
                          <a:ea typeface="Cambria" panose="02040503050406030204" pitchFamily="18" charset="0"/>
                        </a:rPr>
                        <a:t>Metrics</a:t>
                      </a:r>
                      <a:endParaRPr lang="en-US" sz="1800" b="1" i="0" u="none" strike="noStrike" dirty="0">
                        <a:solidFill>
                          <a:srgbClr val="FF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latin typeface="Cambria" panose="02040503050406030204" pitchFamily="18" charset="0"/>
                          <a:ea typeface="Cambria" panose="02040503050406030204" pitchFamily="18" charset="0"/>
                        </a:rPr>
                        <a:t>RF</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err="1">
                          <a:effectLst/>
                          <a:latin typeface="Cambria" panose="02040503050406030204" pitchFamily="18" charset="0"/>
                          <a:ea typeface="Cambria" panose="02040503050406030204" pitchFamily="18" charset="0"/>
                        </a:rPr>
                        <a:t>XGBoost</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latin typeface="Cambria" panose="02040503050406030204" pitchFamily="18" charset="0"/>
                          <a:ea typeface="Cambria" panose="02040503050406030204" pitchFamily="18" charset="0"/>
                        </a:rPr>
                        <a:t>DT</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u="none" strike="noStrike" dirty="0" smtClean="0">
                          <a:solidFill>
                            <a:srgbClr val="000000"/>
                          </a:solidFill>
                          <a:effectLst/>
                          <a:latin typeface="Cambria" panose="02040503050406030204" pitchFamily="18" charset="0"/>
                          <a:ea typeface="Cambria" panose="02040503050406030204" pitchFamily="18" charset="0"/>
                        </a:rPr>
                        <a:t>KNN</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latin typeface="Cambria" panose="02040503050406030204" pitchFamily="18" charset="0"/>
                          <a:ea typeface="Cambria" panose="02040503050406030204" pitchFamily="18" charset="0"/>
                        </a:rPr>
                        <a:t>NN</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pPr algn="ctr" fontAlgn="ctr"/>
                      <a:r>
                        <a:rPr lang="en-US" sz="1800" u="none" strike="noStrike" dirty="0">
                          <a:effectLst/>
                          <a:latin typeface="Cambria" panose="02040503050406030204" pitchFamily="18" charset="0"/>
                          <a:ea typeface="Cambria" panose="02040503050406030204" pitchFamily="18" charset="0"/>
                        </a:rPr>
                        <a:t>Herrera et. </a:t>
                      </a:r>
                      <a:r>
                        <a:rPr lang="en-US" sz="1800" u="none" strike="noStrike" dirty="0" smtClean="0">
                          <a:effectLst/>
                          <a:latin typeface="Cambria" panose="02040503050406030204" pitchFamily="18" charset="0"/>
                          <a:ea typeface="Cambria" panose="02040503050406030204" pitchFamily="18" charset="0"/>
                        </a:rPr>
                        <a:t>al</a:t>
                      </a:r>
                      <a:r>
                        <a:rPr lang="en-US" sz="1800" u="none" strike="noStrike" dirty="0">
                          <a:effectLst/>
                          <a:latin typeface="Cambria" panose="02040503050406030204" pitchFamily="18" charset="0"/>
                          <a:ea typeface="Cambria" panose="02040503050406030204" pitchFamily="18" charset="0"/>
                        </a:rPr>
                        <a:t>. </a:t>
                      </a:r>
                      <a:r>
                        <a:rPr lang="en-US" sz="1800" u="none" strike="noStrike" dirty="0" smtClean="0">
                          <a:effectLst/>
                          <a:latin typeface="Cambria" panose="02040503050406030204" pitchFamily="18" charset="0"/>
                          <a:ea typeface="Cambria" panose="020405030504060302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latin typeface="Cambria" panose="02040503050406030204" pitchFamily="18" charset="0"/>
                          <a:ea typeface="Cambria" panose="02040503050406030204" pitchFamily="18" charset="0"/>
                        </a:rPr>
                        <a:t>RF</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latin typeface="Cambria" panose="02040503050406030204" pitchFamily="18" charset="0"/>
                          <a:ea typeface="Cambria" panose="02040503050406030204" pitchFamily="18" charset="0"/>
                        </a:rPr>
                        <a:t>NN</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3162982"/>
                  </a:ext>
                </a:extLst>
              </a:tr>
              <a:tr h="190500">
                <a:tc>
                  <a:txBody>
                    <a:bodyPr/>
                    <a:lstStyle/>
                    <a:p>
                      <a:pPr algn="l" fontAlgn="b"/>
                      <a:r>
                        <a:rPr lang="en-US" sz="1800" u="none" strike="noStrike">
                          <a:effectLst/>
                          <a:latin typeface="Cambria" panose="02040503050406030204" pitchFamily="18" charset="0"/>
                          <a:ea typeface="Cambria" panose="02040503050406030204" pitchFamily="18" charset="0"/>
                        </a:rPr>
                        <a:t>Accuracy</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0.9967</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kern="1200" dirty="0" smtClean="0">
                          <a:solidFill>
                            <a:schemeClr val="dk1"/>
                          </a:solidFill>
                          <a:effectLst/>
                          <a:latin typeface="+mn-lt"/>
                          <a:ea typeface="+mn-ea"/>
                          <a:cs typeface="+mn-cs"/>
                        </a:rPr>
                        <a:t>0.9983</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0.9817</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0.9750</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0.9650</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fontAlgn="b"/>
                      <a:r>
                        <a:rPr lang="en-US" sz="1800" b="1" u="none" strike="noStrike" dirty="0" smtClean="0">
                          <a:effectLst/>
                          <a:latin typeface="Cambria" panose="02040503050406030204" pitchFamily="18" charset="0"/>
                          <a:ea typeface="Cambria" panose="02040503050406030204" pitchFamily="18" charset="0"/>
                        </a:rPr>
                        <a:t>99.0</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latin typeface="Cambria" panose="02040503050406030204" pitchFamily="18" charset="0"/>
                          <a:ea typeface="Cambria" panose="02040503050406030204" pitchFamily="18" charset="0"/>
                        </a:rPr>
                        <a:t>91.92</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9164583"/>
                  </a:ext>
                </a:extLst>
              </a:tr>
              <a:tr h="190500">
                <a:tc>
                  <a:txBody>
                    <a:bodyPr/>
                    <a:lstStyle/>
                    <a:p>
                      <a:pPr algn="l" fontAlgn="b"/>
                      <a:r>
                        <a:rPr lang="en-US" sz="1800" u="none" strike="noStrike">
                          <a:effectLst/>
                          <a:latin typeface="Cambria" panose="02040503050406030204" pitchFamily="18" charset="0"/>
                          <a:ea typeface="Cambria" panose="02040503050406030204" pitchFamily="18" charset="0"/>
                        </a:rPr>
                        <a:t>Precision</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0.9968</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kern="1200" dirty="0" smtClean="0">
                          <a:solidFill>
                            <a:schemeClr val="dk1"/>
                          </a:solidFill>
                          <a:effectLst/>
                          <a:latin typeface="+mn-lt"/>
                          <a:ea typeface="+mn-ea"/>
                          <a:cs typeface="+mn-cs"/>
                        </a:rPr>
                        <a:t>0.9968</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0.9839</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0.9685</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0.9739</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fontAlgn="b"/>
                      <a:r>
                        <a:rPr lang="en-US" sz="1800" u="none" strike="noStrike">
                          <a:effectLst/>
                          <a:latin typeface="Cambria" panose="02040503050406030204" pitchFamily="18" charset="0"/>
                          <a:ea typeface="Cambria" panose="02040503050406030204" pitchFamily="18" charset="0"/>
                        </a:rPr>
                        <a:t>98.19</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latin typeface="Cambria" panose="02040503050406030204" pitchFamily="18" charset="0"/>
                          <a:ea typeface="Cambria" panose="02040503050406030204" pitchFamily="18" charset="0"/>
                        </a:rPr>
                        <a:t>92.31</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744190"/>
                  </a:ext>
                </a:extLst>
              </a:tr>
              <a:tr h="190500">
                <a:tc>
                  <a:txBody>
                    <a:bodyPr/>
                    <a:lstStyle/>
                    <a:p>
                      <a:pPr algn="l" fontAlgn="b"/>
                      <a:r>
                        <a:rPr lang="en-US" sz="1800" u="none" strike="noStrike">
                          <a:effectLst/>
                          <a:latin typeface="Cambria" panose="02040503050406030204" pitchFamily="18" charset="0"/>
                          <a:ea typeface="Cambria" panose="02040503050406030204" pitchFamily="18" charset="0"/>
                        </a:rPr>
                        <a:t>Recall</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0.9968</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kern="1200" dirty="0" smtClean="0">
                          <a:solidFill>
                            <a:schemeClr val="dk1"/>
                          </a:solidFill>
                          <a:effectLst/>
                          <a:latin typeface="+mn-lt"/>
                          <a:ea typeface="+mn-ea"/>
                          <a:cs typeface="+mn-cs"/>
                        </a:rPr>
                        <a:t>1.0000</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0.9808</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0.9840</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0.9583</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fontAlgn="b"/>
                      <a:r>
                        <a:rPr lang="en-US" sz="1800" u="none" strike="noStrike">
                          <a:effectLst/>
                          <a:latin typeface="Cambria" panose="02040503050406030204" pitchFamily="18" charset="0"/>
                          <a:ea typeface="Cambria" panose="02040503050406030204" pitchFamily="18" charset="0"/>
                        </a:rPr>
                        <a:t>96.36</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latin typeface="Cambria" panose="02040503050406030204" pitchFamily="18" charset="0"/>
                          <a:ea typeface="Cambria" panose="02040503050406030204" pitchFamily="18" charset="0"/>
                        </a:rPr>
                        <a:t>90.55</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4097841"/>
                  </a:ext>
                </a:extLst>
              </a:tr>
              <a:tr h="190500">
                <a:tc>
                  <a:txBody>
                    <a:bodyPr/>
                    <a:lstStyle/>
                    <a:p>
                      <a:pPr algn="l" fontAlgn="b"/>
                      <a:r>
                        <a:rPr lang="en-US" sz="1800" u="none" strike="noStrike">
                          <a:effectLst/>
                          <a:latin typeface="Cambria" panose="02040503050406030204" pitchFamily="18" charset="0"/>
                          <a:ea typeface="Cambria" panose="02040503050406030204" pitchFamily="18" charset="0"/>
                        </a:rPr>
                        <a:t>F1 Score</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0.9968</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kern="1200" dirty="0" smtClean="0">
                          <a:solidFill>
                            <a:schemeClr val="dk1"/>
                          </a:solidFill>
                          <a:effectLst/>
                          <a:latin typeface="+mn-lt"/>
                          <a:ea typeface="+mn-ea"/>
                          <a:cs typeface="+mn-cs"/>
                        </a:rPr>
                        <a:t>0.9984</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0.9823</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0.9762</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0.9661</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fontAlgn="b"/>
                      <a:r>
                        <a:rPr lang="en-US" sz="1800" u="none" strike="noStrike" dirty="0">
                          <a:effectLst/>
                          <a:latin typeface="Cambria" panose="02040503050406030204" pitchFamily="18" charset="0"/>
                          <a:ea typeface="Cambria" panose="02040503050406030204" pitchFamily="18" charset="0"/>
                        </a:rPr>
                        <a:t>92.25</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latin typeface="Cambria" panose="02040503050406030204" pitchFamily="18" charset="0"/>
                          <a:ea typeface="Cambria" panose="02040503050406030204" pitchFamily="18" charset="0"/>
                        </a:rPr>
                        <a:t>92.12</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9901998"/>
                  </a:ext>
                </a:extLst>
              </a:tr>
              <a:tr h="190500">
                <a:tc>
                  <a:txBody>
                    <a:bodyPr/>
                    <a:lstStyle/>
                    <a:p>
                      <a:pPr algn="l" fontAlgn="b"/>
                      <a:r>
                        <a:rPr lang="en-US" sz="1800" u="none" strike="noStrike">
                          <a:effectLst/>
                          <a:latin typeface="Cambria" panose="02040503050406030204" pitchFamily="18" charset="0"/>
                          <a:ea typeface="Cambria" panose="02040503050406030204" pitchFamily="18" charset="0"/>
                        </a:rPr>
                        <a:t>MCC</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0.9933</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kern="1200" dirty="0" smtClean="0">
                          <a:solidFill>
                            <a:schemeClr val="dk1"/>
                          </a:solidFill>
                          <a:effectLst/>
                          <a:latin typeface="+mn-lt"/>
                          <a:ea typeface="+mn-ea"/>
                          <a:cs typeface="+mn-cs"/>
                        </a:rPr>
                        <a:t>0.9967</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0.9633</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0.9500</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0.9301</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l" fontAlgn="b"/>
                      <a:r>
                        <a:rPr lang="en-US" sz="1800" u="none" strike="noStrike" dirty="0">
                          <a:effectLst/>
                          <a:latin typeface="Cambria" panose="02040503050406030204" pitchFamily="18" charset="0"/>
                          <a:ea typeface="Cambria" panose="02040503050406030204" pitchFamily="18" charset="0"/>
                        </a:rPr>
                        <a:t> </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Cambria" panose="02040503050406030204" pitchFamily="18" charset="0"/>
                          <a:ea typeface="Cambria" panose="02040503050406030204" pitchFamily="18" charset="0"/>
                        </a:rPr>
                        <a:t> </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023027"/>
                  </a:ext>
                </a:extLst>
              </a:tr>
              <a:tr h="190500">
                <a:tc>
                  <a:txBody>
                    <a:bodyPr/>
                    <a:lstStyle/>
                    <a:p>
                      <a:pPr algn="l" fontAlgn="b"/>
                      <a:r>
                        <a:rPr lang="en-US" sz="1800" u="none" strike="noStrike">
                          <a:effectLst/>
                          <a:latin typeface="Cambria" panose="02040503050406030204" pitchFamily="18" charset="0"/>
                          <a:ea typeface="Cambria" panose="02040503050406030204" pitchFamily="18" charset="0"/>
                        </a:rPr>
                        <a:t>False Positive Rate</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0.0035</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kern="1200" dirty="0" smtClean="0">
                          <a:solidFill>
                            <a:schemeClr val="dk1"/>
                          </a:solidFill>
                          <a:effectLst/>
                          <a:latin typeface="+mn-lt"/>
                          <a:ea typeface="+mn-ea"/>
                          <a:cs typeface="+mn-cs"/>
                        </a:rPr>
                        <a:t>0.0035</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0.0174</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0.0347</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0.0278</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l" fontAlgn="b"/>
                      <a:r>
                        <a:rPr lang="en-US" sz="1800" u="none" strike="noStrike">
                          <a:effectLst/>
                          <a:latin typeface="Cambria" panose="02040503050406030204" pitchFamily="18" charset="0"/>
                          <a:ea typeface="Cambria" panose="02040503050406030204" pitchFamily="18" charset="0"/>
                        </a:rPr>
                        <a:t> </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Cambria" panose="02040503050406030204" pitchFamily="18" charset="0"/>
                          <a:ea typeface="Cambria" panose="02040503050406030204" pitchFamily="18" charset="0"/>
                        </a:rPr>
                        <a:t> </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041338"/>
                  </a:ext>
                </a:extLst>
              </a:tr>
              <a:tr h="190500">
                <a:tc>
                  <a:txBody>
                    <a:bodyPr/>
                    <a:lstStyle/>
                    <a:p>
                      <a:pPr algn="l" fontAlgn="b"/>
                      <a:r>
                        <a:rPr lang="en-US" sz="1800" u="none" strike="noStrike">
                          <a:effectLst/>
                          <a:latin typeface="Cambria" panose="02040503050406030204" pitchFamily="18" charset="0"/>
                          <a:ea typeface="Cambria" panose="02040503050406030204" pitchFamily="18" charset="0"/>
                        </a:rPr>
                        <a:t>AUC Score</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1.0000</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i="0" kern="1200" dirty="0" smtClean="0">
                          <a:solidFill>
                            <a:schemeClr val="dk1"/>
                          </a:solidFill>
                          <a:effectLst/>
                          <a:latin typeface="+mn-lt"/>
                          <a:ea typeface="+mn-ea"/>
                          <a:cs typeface="+mn-cs"/>
                        </a:rPr>
                        <a:t>1.0000</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0.9990</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0.9910</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smtClean="0">
                          <a:solidFill>
                            <a:schemeClr val="dk1"/>
                          </a:solidFill>
                          <a:effectLst/>
                          <a:latin typeface="+mn-lt"/>
                          <a:ea typeface="+mn-ea"/>
                          <a:cs typeface="+mn-cs"/>
                        </a:rPr>
                        <a:t>0.9971</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l" fontAlgn="b"/>
                      <a:r>
                        <a:rPr lang="en-US" sz="1800" u="none" strike="noStrike">
                          <a:effectLst/>
                          <a:latin typeface="Cambria" panose="02040503050406030204" pitchFamily="18" charset="0"/>
                          <a:ea typeface="Cambria" panose="02040503050406030204" pitchFamily="18" charset="0"/>
                        </a:rPr>
                        <a:t> </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Cambria" panose="02040503050406030204" pitchFamily="18" charset="0"/>
                          <a:ea typeface="Cambria" panose="02040503050406030204" pitchFamily="18" charset="0"/>
                        </a:rPr>
                        <a:t> </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7348155"/>
                  </a:ext>
                </a:extLst>
              </a:tr>
            </a:tbl>
          </a:graphicData>
        </a:graphic>
      </p:graphicFrame>
    </p:spTree>
    <p:extLst>
      <p:ext uri="{BB962C8B-B14F-4D97-AF65-F5344CB8AC3E}">
        <p14:creationId xmlns:p14="http://schemas.microsoft.com/office/powerpoint/2010/main" val="82068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16" y="108017"/>
            <a:ext cx="12776059" cy="818692"/>
          </a:xfrm>
        </p:spPr>
        <p:txBody>
          <a:bodyPr>
            <a:noAutofit/>
          </a:bodyPr>
          <a:lstStyle/>
          <a:p>
            <a:r>
              <a:rPr lang="en-US" sz="5400" b="1" dirty="0" smtClean="0">
                <a:solidFill>
                  <a:srgbClr val="0070C0"/>
                </a:solidFill>
                <a:latin typeface="Cambria" panose="02040503050406030204" pitchFamily="18" charset="0"/>
                <a:ea typeface="Cambria" panose="02040503050406030204" pitchFamily="18" charset="0"/>
              </a:rPr>
              <a:t>Dataset 2 Dynamic Analysis</a:t>
            </a:r>
            <a:endParaRPr lang="en-US" sz="5400" dirty="0">
              <a:solidFill>
                <a:srgbClr val="0070C0"/>
              </a:solidFill>
              <a:latin typeface="Cambria" panose="02040503050406030204" pitchFamily="18" charset="0"/>
              <a:ea typeface="Cambria" panose="02040503050406030204" pitchFamily="18" charset="0"/>
            </a:endParaRPr>
          </a:p>
        </p:txBody>
      </p:sp>
      <p:sp>
        <p:nvSpPr>
          <p:cNvPr id="3" name="Rectangle 2"/>
          <p:cNvSpPr/>
          <p:nvPr/>
        </p:nvSpPr>
        <p:spPr>
          <a:xfrm>
            <a:off x="551543" y="818691"/>
            <a:ext cx="7228114" cy="1015663"/>
          </a:xfrm>
          <a:prstGeom prst="rect">
            <a:avLst/>
          </a:prstGeom>
        </p:spPr>
        <p:txBody>
          <a:bodyPr wrap="square">
            <a:spAutoFit/>
          </a:bodyPr>
          <a:lstStyle/>
          <a:p>
            <a:r>
              <a:rPr lang="en-US" sz="2000" b="1" dirty="0" smtClean="0">
                <a:solidFill>
                  <a:srgbClr val="0070C0"/>
                </a:solidFill>
                <a:latin typeface="Cambria" panose="02040503050406030204" pitchFamily="18" charset="0"/>
                <a:ea typeface="Cambria" panose="02040503050406030204" pitchFamily="18" charset="0"/>
              </a:rPr>
              <a:t>Dropping Highly Correlated Features</a:t>
            </a:r>
            <a:endParaRPr lang="en-US" sz="2000" b="1" dirty="0">
              <a:solidFill>
                <a:srgbClr val="0070C0"/>
              </a:solidFill>
              <a:latin typeface="Cambria" panose="02040503050406030204" pitchFamily="18" charset="0"/>
              <a:ea typeface="Cambria" panose="02040503050406030204" pitchFamily="18" charset="0"/>
            </a:endParaRPr>
          </a:p>
          <a:p>
            <a:pPr marL="800100" lvl="1"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Select mostly correlated </a:t>
            </a:r>
            <a:r>
              <a:rPr lang="en-US" sz="2000" dirty="0" smtClean="0">
                <a:latin typeface="Cambria" panose="02040503050406030204" pitchFamily="18" charset="0"/>
                <a:ea typeface="Cambria" panose="02040503050406030204" pitchFamily="18" charset="0"/>
              </a:rPr>
              <a:t>dynamic features from 232 </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Mathematical Model:  </a:t>
            </a:r>
            <a:r>
              <a:rPr lang="fr-FR" sz="2000" b="1" dirty="0">
                <a:latin typeface="Cambria" panose="02040503050406030204" pitchFamily="18" charset="0"/>
                <a:ea typeface="Cambria" panose="02040503050406030204" pitchFamily="18" charset="0"/>
              </a:rPr>
              <a:t>Pearson </a:t>
            </a:r>
            <a:r>
              <a:rPr lang="fr-FR" sz="2000" b="1" dirty="0" err="1">
                <a:latin typeface="Cambria" panose="02040503050406030204" pitchFamily="18" charset="0"/>
                <a:ea typeface="Cambria" panose="02040503050406030204" pitchFamily="18" charset="0"/>
              </a:rPr>
              <a:t>heatmap</a:t>
            </a:r>
            <a:endParaRPr lang="en-US" sz="1050" b="1" dirty="0">
              <a:solidFill>
                <a:schemeClr val="accent2"/>
              </a:solidFill>
              <a:latin typeface="Cambria" panose="02040503050406030204" pitchFamily="18" charset="0"/>
              <a:ea typeface="Cambria" panose="02040503050406030204" pitchFamily="18" charset="0"/>
            </a:endParaRPr>
          </a:p>
        </p:txBody>
      </p:sp>
      <p:sp>
        <p:nvSpPr>
          <p:cNvPr id="12" name="Rectangle 11"/>
          <p:cNvSpPr/>
          <p:nvPr/>
        </p:nvSpPr>
        <p:spPr>
          <a:xfrm>
            <a:off x="293449" y="5748810"/>
            <a:ext cx="2080570" cy="369332"/>
          </a:xfrm>
          <a:prstGeom prst="rect">
            <a:avLst/>
          </a:prstGeom>
        </p:spPr>
        <p:txBody>
          <a:bodyPr wrap="none">
            <a:spAutoFit/>
          </a:bodyPr>
          <a:lstStyle/>
          <a:p>
            <a:r>
              <a:rPr lang="en-US" b="1" dirty="0" smtClean="0">
                <a:solidFill>
                  <a:srgbClr val="FF0000"/>
                </a:solidFill>
                <a:latin typeface="Cambria" panose="02040503050406030204" pitchFamily="18" charset="0"/>
                <a:ea typeface="Cambria" panose="02040503050406030204" pitchFamily="18" charset="0"/>
              </a:rPr>
              <a:t>Dropped Features</a:t>
            </a:r>
            <a:endParaRPr lang="en-US" dirty="0">
              <a:solidFill>
                <a:srgbClr val="FF0000"/>
              </a:solidFill>
            </a:endParaRPr>
          </a:p>
        </p:txBody>
      </p:sp>
      <p:sp>
        <p:nvSpPr>
          <p:cNvPr id="13" name="Right Arrow 12"/>
          <p:cNvSpPr/>
          <p:nvPr/>
        </p:nvSpPr>
        <p:spPr>
          <a:xfrm>
            <a:off x="5354500" y="3018344"/>
            <a:ext cx="857613" cy="793866"/>
          </a:xfrm>
          <a:prstGeom prst="rightArrow">
            <a:avLst/>
          </a:prstGeom>
          <a:solidFill>
            <a:srgbClr val="8C1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84183" y="6118142"/>
            <a:ext cx="12055859" cy="369332"/>
          </a:xfrm>
          <a:prstGeom prst="rect">
            <a:avLst/>
          </a:prstGeom>
        </p:spPr>
        <p:txBody>
          <a:bodyPr wrap="square">
            <a:spAutoFit/>
          </a:bodyPr>
          <a:lstStyle/>
          <a:p>
            <a:r>
              <a:rPr lang="en-US" dirty="0"/>
              <a:t>['58', '87', '90', '118', '120', '126', '144', '165', '166', '180', '186', '187', '191', '204', '214', '217', '228']</a:t>
            </a:r>
          </a:p>
        </p:txBody>
      </p:sp>
      <p:pic>
        <p:nvPicPr>
          <p:cNvPr id="10" name="Picture 9" descr="C:\Users\Engr. Tanveer\AppData\Local\Microsoft\Windows\INetCache\Content.MSO\A0AE8B79.tmp"/>
          <p:cNvPicPr/>
          <p:nvPr/>
        </p:nvPicPr>
        <p:blipFill>
          <a:blip r:embed="rId2">
            <a:extLst>
              <a:ext uri="{28A0092B-C50C-407E-A947-70E740481C1C}">
                <a14:useLocalDpi xmlns:a14="http://schemas.microsoft.com/office/drawing/2010/main" val="0"/>
              </a:ext>
            </a:extLst>
          </a:blip>
          <a:srcRect/>
          <a:stretch>
            <a:fillRect/>
          </a:stretch>
        </p:blipFill>
        <p:spPr bwMode="auto">
          <a:xfrm>
            <a:off x="184183" y="1896126"/>
            <a:ext cx="4925695" cy="3950970"/>
          </a:xfrm>
          <a:prstGeom prst="rect">
            <a:avLst/>
          </a:prstGeom>
          <a:noFill/>
          <a:ln>
            <a:noFill/>
          </a:ln>
        </p:spPr>
      </p:pic>
      <p:pic>
        <p:nvPicPr>
          <p:cNvPr id="11" name="Picture 10" descr="C:\Users\Engr. Tanveer\AppData\Local\Microsoft\Windows\INetCache\Content.MSO\2EEAF4EF.tmp"/>
          <p:cNvPicPr/>
          <p:nvPr/>
        </p:nvPicPr>
        <p:blipFill>
          <a:blip r:embed="rId3">
            <a:extLst>
              <a:ext uri="{28A0092B-C50C-407E-A947-70E740481C1C}">
                <a14:useLocalDpi xmlns:a14="http://schemas.microsoft.com/office/drawing/2010/main" val="0"/>
              </a:ext>
            </a:extLst>
          </a:blip>
          <a:srcRect/>
          <a:stretch>
            <a:fillRect/>
          </a:stretch>
        </p:blipFill>
        <p:spPr bwMode="auto">
          <a:xfrm>
            <a:off x="6637609" y="1809746"/>
            <a:ext cx="4925695" cy="3950970"/>
          </a:xfrm>
          <a:prstGeom prst="rect">
            <a:avLst/>
          </a:prstGeom>
          <a:noFill/>
          <a:ln>
            <a:noFill/>
          </a:ln>
        </p:spPr>
      </p:pic>
    </p:spTree>
    <p:extLst>
      <p:ext uri="{BB962C8B-B14F-4D97-AF65-F5344CB8AC3E}">
        <p14:creationId xmlns:p14="http://schemas.microsoft.com/office/powerpoint/2010/main" val="38759891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9314" y="53586"/>
            <a:ext cx="12511314" cy="765105"/>
          </a:xfrm>
        </p:spPr>
        <p:txBody>
          <a:bodyPr>
            <a:noAutofit/>
          </a:bodyPr>
          <a:lstStyle/>
          <a:p>
            <a:r>
              <a:rPr lang="en-US" sz="5400" b="1" dirty="0">
                <a:solidFill>
                  <a:srgbClr val="0070C0"/>
                </a:solidFill>
                <a:latin typeface="Cambria" panose="02040503050406030204" pitchFamily="18" charset="0"/>
                <a:ea typeface="Cambria" panose="02040503050406030204" pitchFamily="18" charset="0"/>
              </a:rPr>
              <a:t>Dataset </a:t>
            </a:r>
            <a:r>
              <a:rPr lang="en-US" sz="5400" b="1" dirty="0" smtClean="0">
                <a:solidFill>
                  <a:srgbClr val="0070C0"/>
                </a:solidFill>
                <a:latin typeface="Cambria" panose="02040503050406030204" pitchFamily="18" charset="0"/>
                <a:ea typeface="Cambria" panose="02040503050406030204" pitchFamily="18" charset="0"/>
              </a:rPr>
              <a:t>2 </a:t>
            </a:r>
            <a:r>
              <a:rPr lang="en-US" sz="5400" b="1" dirty="0">
                <a:solidFill>
                  <a:srgbClr val="0070C0"/>
                </a:solidFill>
                <a:latin typeface="Cambria" panose="02040503050406030204" pitchFamily="18" charset="0"/>
                <a:ea typeface="Cambria" panose="02040503050406030204" pitchFamily="18" charset="0"/>
              </a:rPr>
              <a:t>Dynamic Analysis</a:t>
            </a:r>
            <a:endParaRPr lang="en-US" sz="5400" dirty="0">
              <a:solidFill>
                <a:srgbClr val="0070C0"/>
              </a:solidFill>
              <a:latin typeface="Cambria" panose="02040503050406030204" pitchFamily="18" charset="0"/>
              <a:ea typeface="Cambria" panose="02040503050406030204" pitchFamily="18" charset="0"/>
            </a:endParaRPr>
          </a:p>
        </p:txBody>
      </p:sp>
      <p:sp>
        <p:nvSpPr>
          <p:cNvPr id="4" name="Rectangle 3"/>
          <p:cNvSpPr/>
          <p:nvPr/>
        </p:nvSpPr>
        <p:spPr>
          <a:xfrm>
            <a:off x="484484" y="1167035"/>
            <a:ext cx="10580915" cy="1092607"/>
          </a:xfrm>
          <a:prstGeom prst="rect">
            <a:avLst/>
          </a:prstGeom>
        </p:spPr>
        <p:txBody>
          <a:bodyPr wrap="square">
            <a:spAutoFit/>
          </a:bodyPr>
          <a:lstStyle/>
          <a:p>
            <a:r>
              <a:rPr lang="en-US" sz="2000" b="1" dirty="0">
                <a:solidFill>
                  <a:srgbClr val="0070C0"/>
                </a:solidFill>
                <a:latin typeface="Cambria" panose="02040503050406030204" pitchFamily="18" charset="0"/>
                <a:ea typeface="Cambria" panose="02040503050406030204" pitchFamily="18" charset="0"/>
              </a:rPr>
              <a:t>Relevant Features Extraction     </a:t>
            </a:r>
          </a:p>
          <a:p>
            <a:pPr marL="800100" lvl="1"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Select most relevant features and drop the less relevant features </a:t>
            </a:r>
          </a:p>
          <a:p>
            <a:pPr>
              <a:spcBef>
                <a:spcPts val="600"/>
              </a:spcBef>
            </a:pPr>
            <a:r>
              <a:rPr lang="en-US" sz="2000" dirty="0">
                <a:latin typeface="Cambria" panose="02040503050406030204" pitchFamily="18" charset="0"/>
                <a:ea typeface="Cambria" panose="02040503050406030204" pitchFamily="18" charset="0"/>
              </a:rPr>
              <a:t>Mathematical Model:  </a:t>
            </a:r>
            <a:r>
              <a:rPr lang="fr-FR" sz="2000" b="1" dirty="0">
                <a:latin typeface="Cambria" panose="02040503050406030204" pitchFamily="18" charset="0"/>
                <a:ea typeface="Cambria" panose="02040503050406030204" pitchFamily="18" charset="0"/>
              </a:rPr>
              <a:t>Information value (IV), </a:t>
            </a:r>
            <a:r>
              <a:rPr lang="fr-FR" sz="2000" b="1" dirty="0" err="1">
                <a:latin typeface="Cambria" panose="02040503050406030204" pitchFamily="18" charset="0"/>
                <a:ea typeface="Cambria" panose="02040503050406030204" pitchFamily="18" charset="0"/>
              </a:rPr>
              <a:t>Weight</a:t>
            </a:r>
            <a:r>
              <a:rPr lang="fr-FR" sz="2000" b="1" dirty="0">
                <a:latin typeface="Cambria" panose="02040503050406030204" pitchFamily="18" charset="0"/>
                <a:ea typeface="Cambria" panose="02040503050406030204" pitchFamily="18" charset="0"/>
              </a:rPr>
              <a:t> of Evidence (</a:t>
            </a:r>
            <a:r>
              <a:rPr lang="fr-FR" sz="2000" b="1" dirty="0" err="1">
                <a:latin typeface="Cambria" panose="02040503050406030204" pitchFamily="18" charset="0"/>
                <a:ea typeface="Cambria" panose="02040503050406030204" pitchFamily="18" charset="0"/>
              </a:rPr>
              <a:t>WoE</a:t>
            </a:r>
            <a:r>
              <a:rPr lang="fr-FR" sz="2000" b="1" dirty="0">
                <a:latin typeface="Cambria" panose="02040503050406030204" pitchFamily="18" charset="0"/>
                <a:ea typeface="Cambria" panose="02040503050406030204" pitchFamily="18" charset="0"/>
              </a:rPr>
              <a:t>)</a:t>
            </a:r>
            <a:endParaRPr lang="en-US" dirty="0"/>
          </a:p>
        </p:txBody>
      </p:sp>
      <p:pic>
        <p:nvPicPr>
          <p:cNvPr id="5122" name="Picture 2" descr="https://miro.medium.com/v2/resize:fit:685/1*nolqSLc4K5WekDkbpFevd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94208" y="1737821"/>
            <a:ext cx="2697480" cy="19059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2415" y="3096026"/>
            <a:ext cx="6332183" cy="369332"/>
          </a:xfrm>
          <a:prstGeom prst="rect">
            <a:avLst/>
          </a:prstGeom>
        </p:spPr>
        <p:txBody>
          <a:bodyPr wrap="none">
            <a:spAutoFit/>
          </a:bodyPr>
          <a:lstStyle/>
          <a:p>
            <a:r>
              <a:rPr lang="en-US" dirty="0">
                <a:solidFill>
                  <a:srgbClr val="313131"/>
                </a:solidFill>
                <a:latin typeface="-apple-system"/>
              </a:rPr>
              <a:t>IV = ∑ </a:t>
            </a:r>
            <a:r>
              <a:rPr lang="en-US" dirty="0" smtClean="0">
                <a:solidFill>
                  <a:srgbClr val="313131"/>
                </a:solidFill>
                <a:latin typeface="-apple-system"/>
              </a:rPr>
              <a:t>(</a:t>
            </a:r>
            <a:r>
              <a:rPr lang="en-US" dirty="0">
                <a:solidFill>
                  <a:srgbClr val="313131"/>
                </a:solidFill>
                <a:latin typeface="-apple-system"/>
              </a:rPr>
              <a:t>Distribution of Goods ➗ Distribution of </a:t>
            </a:r>
            <a:r>
              <a:rPr lang="en-US" dirty="0" err="1">
                <a:solidFill>
                  <a:srgbClr val="313131"/>
                </a:solidFill>
                <a:latin typeface="-apple-system"/>
              </a:rPr>
              <a:t>Bads</a:t>
            </a:r>
            <a:r>
              <a:rPr lang="en-US" dirty="0" smtClean="0">
                <a:solidFill>
                  <a:srgbClr val="313131"/>
                </a:solidFill>
                <a:latin typeface="-apple-system"/>
              </a:rPr>
              <a:t>) </a:t>
            </a:r>
            <a:r>
              <a:rPr lang="en-US" dirty="0">
                <a:solidFill>
                  <a:srgbClr val="313131"/>
                </a:solidFill>
                <a:latin typeface="-apple-system"/>
              </a:rPr>
              <a:t>* WOE</a:t>
            </a:r>
            <a:endParaRPr lang="en-US" dirty="0"/>
          </a:p>
        </p:txBody>
      </p:sp>
      <p:sp>
        <p:nvSpPr>
          <p:cNvPr id="10" name="Rectangle 9"/>
          <p:cNvSpPr/>
          <p:nvPr/>
        </p:nvSpPr>
        <p:spPr>
          <a:xfrm>
            <a:off x="672415" y="2612830"/>
            <a:ext cx="5859296" cy="369332"/>
          </a:xfrm>
          <a:prstGeom prst="rect">
            <a:avLst/>
          </a:prstGeom>
        </p:spPr>
        <p:txBody>
          <a:bodyPr wrap="none">
            <a:spAutoFit/>
          </a:bodyPr>
          <a:lstStyle/>
          <a:p>
            <a:r>
              <a:rPr lang="en-US" dirty="0">
                <a:solidFill>
                  <a:srgbClr val="313131"/>
                </a:solidFill>
                <a:latin typeface="-apple-system"/>
              </a:rPr>
              <a:t>WOE = </a:t>
            </a:r>
            <a:r>
              <a:rPr lang="en-US" dirty="0" smtClean="0">
                <a:solidFill>
                  <a:srgbClr val="313131"/>
                </a:solidFill>
                <a:latin typeface="-apple-system"/>
              </a:rPr>
              <a:t>In(Distribution of Goods </a:t>
            </a:r>
            <a:r>
              <a:rPr lang="en-US" dirty="0">
                <a:solidFill>
                  <a:srgbClr val="313131"/>
                </a:solidFill>
                <a:latin typeface="-apple-system"/>
              </a:rPr>
              <a:t>➗ Distribution of </a:t>
            </a:r>
            <a:r>
              <a:rPr lang="en-US" dirty="0" err="1" smtClean="0">
                <a:solidFill>
                  <a:srgbClr val="313131"/>
                </a:solidFill>
                <a:latin typeface="-apple-system"/>
              </a:rPr>
              <a:t>Bads</a:t>
            </a:r>
            <a:r>
              <a:rPr lang="en-US" dirty="0" smtClean="0">
                <a:solidFill>
                  <a:srgbClr val="313131"/>
                </a:solidFill>
                <a:latin typeface="-apple-system"/>
              </a:rPr>
              <a:t>)</a:t>
            </a:r>
            <a:endParaRPr lang="en-US" dirty="0"/>
          </a:p>
        </p:txBody>
      </p:sp>
      <p:sp>
        <p:nvSpPr>
          <p:cNvPr id="11" name="Rectangle 10"/>
          <p:cNvSpPr/>
          <p:nvPr/>
        </p:nvSpPr>
        <p:spPr>
          <a:xfrm>
            <a:off x="484484" y="3995678"/>
            <a:ext cx="11489802" cy="2862322"/>
          </a:xfrm>
          <a:prstGeom prst="rect">
            <a:avLst/>
          </a:prstGeom>
        </p:spPr>
        <p:txBody>
          <a:bodyPr wrap="square">
            <a:spAutoFit/>
          </a:bodyPr>
          <a:lstStyle/>
          <a:p>
            <a:pPr algn="just"/>
            <a:r>
              <a:rPr lang="en-US" dirty="0"/>
              <a:t>['59', '86', '174', '78', '40', '132', '44', '45', '111', '231', '196', '206', '112', '57', '42', '103', '192', '176', '21', '107', '185', '83', '193', '10', '72', '106', '219', '155', '55', '94', '133', '20', '89', '139', '47', '36', '53', '26', '80', '39', '18', '199', '173', '97', '17', '151', '158', '221', '19', '169', '136', '77', '2', '175', '137', '50', '63', '159', '172', '71', '4', '122', '198', '207', '75', '213', '116', '74', '194', '1', '35', '25', '113', '223', '209', '232', '95', '179', '14', '183', '150', '160', '37', '145', '201', '140', '60', '16', '203', '70', '128', '195', '73', '215', '152', '149', '24', '76', '32', '210', '34', '200', '38', '123', '171', '12', '184', '85', '115', '188', '93', '98', '28', '91', '189', '182', '92', '100', '125', '69', '138', '41', '29', '6', '227', '33', '130', '141', '8', '121', '110', '13', '96', '62', '31', '65', '218', '52', '51', '211', '162', '142', '56', '15', '43', '48', '108', '212', '131', '66', '79', '124', '46', '88', '208', '114', '202', '134', '164', '3', '225', '143', '205', '156', '135', '61', '67', '230', '99', '170', '190', '68', '5', '81', '9', '177', '153', '220', '216', '11', '102', '127', '104', '157', '163', '23', '105', '146', '84', '154', '147', '229', '129', '178', '161', '168', '197', '82', '27', '226', '101'] </a:t>
            </a:r>
          </a:p>
        </p:txBody>
      </p:sp>
      <p:sp>
        <p:nvSpPr>
          <p:cNvPr id="12" name="Rectangle 11"/>
          <p:cNvSpPr/>
          <p:nvPr/>
        </p:nvSpPr>
        <p:spPr>
          <a:xfrm>
            <a:off x="672415" y="3643778"/>
            <a:ext cx="5515997" cy="369332"/>
          </a:xfrm>
          <a:prstGeom prst="rect">
            <a:avLst/>
          </a:prstGeom>
        </p:spPr>
        <p:txBody>
          <a:bodyPr wrap="none">
            <a:spAutoFit/>
          </a:bodyPr>
          <a:lstStyle/>
          <a:p>
            <a:r>
              <a:rPr lang="en-US" b="1" dirty="0" smtClean="0">
                <a:latin typeface="Cambria" panose="02040503050406030204" pitchFamily="18" charset="0"/>
                <a:ea typeface="Cambria" panose="02040503050406030204" pitchFamily="18" charset="0"/>
              </a:rPr>
              <a:t>201 features have been selected regarding 0&lt; IV&lt;1</a:t>
            </a:r>
            <a:endParaRPr lang="en-US" b="1" dirty="0"/>
          </a:p>
        </p:txBody>
      </p:sp>
    </p:spTree>
    <p:extLst>
      <p:ext uri="{BB962C8B-B14F-4D97-AF65-F5344CB8AC3E}">
        <p14:creationId xmlns:p14="http://schemas.microsoft.com/office/powerpoint/2010/main" val="34609316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9314" y="0"/>
            <a:ext cx="12511314" cy="765105"/>
          </a:xfrm>
        </p:spPr>
        <p:txBody>
          <a:bodyPr>
            <a:noAutofit/>
          </a:bodyPr>
          <a:lstStyle/>
          <a:p>
            <a:r>
              <a:rPr lang="en-US" sz="5400" b="1" dirty="0" smtClean="0">
                <a:solidFill>
                  <a:srgbClr val="0070C0"/>
                </a:solidFill>
                <a:latin typeface="Cambria" panose="02040503050406030204" pitchFamily="18" charset="0"/>
                <a:ea typeface="Cambria" panose="02040503050406030204" pitchFamily="18" charset="0"/>
              </a:rPr>
              <a:t>Performance Analysis for Dataset 2</a:t>
            </a:r>
            <a:endParaRPr lang="en-US" sz="5400" dirty="0">
              <a:solidFill>
                <a:srgbClr val="0070C0"/>
              </a:solidFill>
              <a:latin typeface="Cambria" panose="02040503050406030204" pitchFamily="18" charset="0"/>
              <a:ea typeface="Cambria" panose="02040503050406030204" pitchFamily="18" charset="0"/>
            </a:endParaRPr>
          </a:p>
        </p:txBody>
      </p:sp>
      <p:sp>
        <p:nvSpPr>
          <p:cNvPr id="12" name="Rectangle 11"/>
          <p:cNvSpPr/>
          <p:nvPr/>
        </p:nvSpPr>
        <p:spPr>
          <a:xfrm>
            <a:off x="1728964" y="1164479"/>
            <a:ext cx="1787412" cy="369332"/>
          </a:xfrm>
          <a:prstGeom prst="rect">
            <a:avLst/>
          </a:prstGeom>
        </p:spPr>
        <p:txBody>
          <a:bodyPr wrap="none">
            <a:spAutoFit/>
          </a:bodyPr>
          <a:lstStyle/>
          <a:p>
            <a:r>
              <a:rPr lang="en-US" b="1" dirty="0" smtClean="0">
                <a:latin typeface="Cambria" panose="02040503050406030204" pitchFamily="18" charset="0"/>
                <a:ea typeface="Cambria" panose="02040503050406030204" pitchFamily="18" charset="0"/>
              </a:rPr>
              <a:t>Random Forest</a:t>
            </a:r>
            <a:endParaRPr lang="en-US" b="1" dirty="0"/>
          </a:p>
        </p:txBody>
      </p:sp>
      <p:pic>
        <p:nvPicPr>
          <p:cNvPr id="7" name="Picture 6" descr="C:\Users\Engr. Tanveer\AppData\Local\Microsoft\Windows\INetCache\Content.MSO\7682FBD5.tmp"/>
          <p:cNvPicPr/>
          <p:nvPr/>
        </p:nvPicPr>
        <p:blipFill>
          <a:blip r:embed="rId2">
            <a:extLst>
              <a:ext uri="{28A0092B-C50C-407E-A947-70E740481C1C}">
                <a14:useLocalDpi xmlns:a14="http://schemas.microsoft.com/office/drawing/2010/main" val="0"/>
              </a:ext>
            </a:extLst>
          </a:blip>
          <a:srcRect/>
          <a:stretch>
            <a:fillRect/>
          </a:stretch>
        </p:blipFill>
        <p:spPr bwMode="auto">
          <a:xfrm>
            <a:off x="32884" y="1933186"/>
            <a:ext cx="3810246" cy="2983372"/>
          </a:xfrm>
          <a:prstGeom prst="rect">
            <a:avLst/>
          </a:prstGeom>
          <a:noFill/>
          <a:ln>
            <a:noFill/>
          </a:ln>
        </p:spPr>
      </p:pic>
      <p:pic>
        <p:nvPicPr>
          <p:cNvPr id="8" name="Picture 7" descr="C:\Users\Engr. Tanveer\AppData\Local\Microsoft\Windows\INetCache\Content.MSO\49F9CED.tmp"/>
          <p:cNvPicPr/>
          <p:nvPr/>
        </p:nvPicPr>
        <p:blipFill>
          <a:blip r:embed="rId3">
            <a:extLst>
              <a:ext uri="{28A0092B-C50C-407E-A947-70E740481C1C}">
                <a14:useLocalDpi xmlns:a14="http://schemas.microsoft.com/office/drawing/2010/main" val="0"/>
              </a:ext>
            </a:extLst>
          </a:blip>
          <a:srcRect/>
          <a:stretch>
            <a:fillRect/>
          </a:stretch>
        </p:blipFill>
        <p:spPr bwMode="auto">
          <a:xfrm>
            <a:off x="4068417" y="1933185"/>
            <a:ext cx="3962400" cy="2983373"/>
          </a:xfrm>
          <a:prstGeom prst="rect">
            <a:avLst/>
          </a:prstGeom>
          <a:noFill/>
          <a:ln>
            <a:noFill/>
          </a:ln>
        </p:spPr>
      </p:pic>
      <p:sp>
        <p:nvSpPr>
          <p:cNvPr id="9" name="Rectangle 8"/>
          <p:cNvSpPr/>
          <p:nvPr/>
        </p:nvSpPr>
        <p:spPr>
          <a:xfrm>
            <a:off x="5616393" y="1164479"/>
            <a:ext cx="1635319" cy="369332"/>
          </a:xfrm>
          <a:prstGeom prst="rect">
            <a:avLst/>
          </a:prstGeom>
        </p:spPr>
        <p:txBody>
          <a:bodyPr wrap="none">
            <a:spAutoFit/>
          </a:bodyPr>
          <a:lstStyle/>
          <a:p>
            <a:r>
              <a:rPr lang="en-US" b="1" dirty="0" smtClean="0">
                <a:latin typeface="Cambria" panose="02040503050406030204" pitchFamily="18" charset="0"/>
                <a:ea typeface="Cambria" panose="02040503050406030204" pitchFamily="18" charset="0"/>
              </a:rPr>
              <a:t>Decision Tree</a:t>
            </a:r>
            <a:endParaRPr lang="en-US" b="1" dirty="0"/>
          </a:p>
        </p:txBody>
      </p:sp>
      <p:pic>
        <p:nvPicPr>
          <p:cNvPr id="10" name="Picture 9" descr="C:\Users\Engr. Tanveer\AppData\Local\Microsoft\Windows\INetCache\Content.MSO\8B52A83.tmp"/>
          <p:cNvPicPr/>
          <p:nvPr/>
        </p:nvPicPr>
        <p:blipFill>
          <a:blip r:embed="rId4">
            <a:extLst>
              <a:ext uri="{28A0092B-C50C-407E-A947-70E740481C1C}">
                <a14:useLocalDpi xmlns:a14="http://schemas.microsoft.com/office/drawing/2010/main" val="0"/>
              </a:ext>
            </a:extLst>
          </a:blip>
          <a:srcRect/>
          <a:stretch>
            <a:fillRect/>
          </a:stretch>
        </p:blipFill>
        <p:spPr bwMode="auto">
          <a:xfrm>
            <a:off x="8030817" y="1933185"/>
            <a:ext cx="3714557" cy="2983373"/>
          </a:xfrm>
          <a:prstGeom prst="rect">
            <a:avLst/>
          </a:prstGeom>
          <a:noFill/>
          <a:ln>
            <a:noFill/>
          </a:ln>
        </p:spPr>
      </p:pic>
      <p:sp>
        <p:nvSpPr>
          <p:cNvPr id="11" name="Rectangle 10"/>
          <p:cNvSpPr/>
          <p:nvPr/>
        </p:nvSpPr>
        <p:spPr>
          <a:xfrm>
            <a:off x="9351730" y="1164479"/>
            <a:ext cx="1072730" cy="369332"/>
          </a:xfrm>
          <a:prstGeom prst="rect">
            <a:avLst/>
          </a:prstGeom>
        </p:spPr>
        <p:txBody>
          <a:bodyPr wrap="none">
            <a:spAutoFit/>
          </a:bodyPr>
          <a:lstStyle/>
          <a:p>
            <a:r>
              <a:rPr lang="en-US" b="1" dirty="0" err="1" smtClean="0">
                <a:latin typeface="Cambria" panose="02040503050406030204" pitchFamily="18" charset="0"/>
                <a:ea typeface="Cambria" panose="02040503050406030204" pitchFamily="18" charset="0"/>
              </a:rPr>
              <a:t>XGBoost</a:t>
            </a:r>
            <a:endParaRPr lang="en-US" b="1" dirty="0"/>
          </a:p>
        </p:txBody>
      </p:sp>
    </p:spTree>
    <p:extLst>
      <p:ext uri="{BB962C8B-B14F-4D97-AF65-F5344CB8AC3E}">
        <p14:creationId xmlns:p14="http://schemas.microsoft.com/office/powerpoint/2010/main" val="38032323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9314" y="0"/>
            <a:ext cx="12511314" cy="765105"/>
          </a:xfrm>
        </p:spPr>
        <p:txBody>
          <a:bodyPr>
            <a:noAutofit/>
          </a:bodyPr>
          <a:lstStyle/>
          <a:p>
            <a:r>
              <a:rPr lang="en-US" sz="5400" b="1" dirty="0" smtClean="0">
                <a:solidFill>
                  <a:srgbClr val="0070C0"/>
                </a:solidFill>
                <a:latin typeface="Cambria" panose="02040503050406030204" pitchFamily="18" charset="0"/>
                <a:ea typeface="Cambria" panose="02040503050406030204" pitchFamily="18" charset="0"/>
              </a:rPr>
              <a:t>Performance Analysis for Dataset 2</a:t>
            </a:r>
            <a:endParaRPr lang="en-US" sz="5400" dirty="0">
              <a:solidFill>
                <a:srgbClr val="0070C0"/>
              </a:solidFill>
              <a:latin typeface="Cambria" panose="02040503050406030204" pitchFamily="18" charset="0"/>
              <a:ea typeface="Cambria" panose="020405030504060302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49465629"/>
              </p:ext>
            </p:extLst>
          </p:nvPr>
        </p:nvGraphicFramePr>
        <p:xfrm>
          <a:off x="543337" y="1981427"/>
          <a:ext cx="5035828" cy="3406140"/>
        </p:xfrm>
        <a:graphic>
          <a:graphicData uri="http://schemas.openxmlformats.org/drawingml/2006/table">
            <a:tbl>
              <a:tblPr>
                <a:tableStyleId>{5C22544A-7EE6-4342-B048-85BDC9FD1C3A}</a:tableStyleId>
              </a:tblPr>
              <a:tblGrid>
                <a:gridCol w="356528">
                  <a:extLst>
                    <a:ext uri="{9D8B030D-6E8A-4147-A177-3AD203B41FA5}">
                      <a16:colId xmlns:a16="http://schemas.microsoft.com/office/drawing/2014/main" val="1550896654"/>
                    </a:ext>
                  </a:extLst>
                </a:gridCol>
                <a:gridCol w="2361675">
                  <a:extLst>
                    <a:ext uri="{9D8B030D-6E8A-4147-A177-3AD203B41FA5}">
                      <a16:colId xmlns:a16="http://schemas.microsoft.com/office/drawing/2014/main" val="1974395734"/>
                    </a:ext>
                  </a:extLst>
                </a:gridCol>
                <a:gridCol w="594842">
                  <a:extLst>
                    <a:ext uri="{9D8B030D-6E8A-4147-A177-3AD203B41FA5}">
                      <a16:colId xmlns:a16="http://schemas.microsoft.com/office/drawing/2014/main" val="3059298301"/>
                    </a:ext>
                  </a:extLst>
                </a:gridCol>
                <a:gridCol w="675861">
                  <a:extLst>
                    <a:ext uri="{9D8B030D-6E8A-4147-A177-3AD203B41FA5}">
                      <a16:colId xmlns:a16="http://schemas.microsoft.com/office/drawing/2014/main" val="2685213949"/>
                    </a:ext>
                  </a:extLst>
                </a:gridCol>
                <a:gridCol w="1046922">
                  <a:extLst>
                    <a:ext uri="{9D8B030D-6E8A-4147-A177-3AD203B41FA5}">
                      <a16:colId xmlns:a16="http://schemas.microsoft.com/office/drawing/2014/main" val="3310259427"/>
                    </a:ext>
                  </a:extLst>
                </a:gridCol>
              </a:tblGrid>
              <a:tr h="200025">
                <a:tc>
                  <a:txBody>
                    <a:bodyPr/>
                    <a:lstStyle/>
                    <a:p>
                      <a:pPr algn="ctr" fontAlgn="ctr"/>
                      <a:r>
                        <a:rPr lang="en-US" sz="1800" b="1" u="none" strike="noStrike" dirty="0">
                          <a:effectLst/>
                          <a:latin typeface="Cambria" panose="02040503050406030204" pitchFamily="18" charset="0"/>
                          <a:ea typeface="Cambria" panose="02040503050406030204" pitchFamily="18" charset="0"/>
                        </a:rPr>
                        <a:t>ID</a:t>
                      </a:r>
                      <a:endParaRPr lang="en-US" sz="1800" b="1"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1" u="none" strike="noStrike" dirty="0">
                          <a:effectLst/>
                          <a:latin typeface="Cambria" panose="02040503050406030204" pitchFamily="18" charset="0"/>
                          <a:ea typeface="Cambria" panose="02040503050406030204" pitchFamily="18" charset="0"/>
                        </a:rPr>
                        <a:t>Ransomware Family</a:t>
                      </a:r>
                      <a:endParaRPr lang="en-US" sz="1800" b="1"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1" u="none" strike="noStrike">
                          <a:effectLst/>
                          <a:latin typeface="Cambria" panose="02040503050406030204" pitchFamily="18" charset="0"/>
                          <a:ea typeface="Cambria" panose="02040503050406030204" pitchFamily="18" charset="0"/>
                        </a:rPr>
                        <a:t>RF</a:t>
                      </a:r>
                      <a:endParaRPr lang="en-US" sz="1800" b="1"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1" u="none" strike="noStrike">
                          <a:effectLst/>
                          <a:latin typeface="Cambria" panose="02040503050406030204" pitchFamily="18" charset="0"/>
                          <a:ea typeface="Cambria" panose="02040503050406030204" pitchFamily="18" charset="0"/>
                        </a:rPr>
                        <a:t>DT</a:t>
                      </a:r>
                      <a:endParaRPr lang="en-US" sz="1800" b="1"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b="1" u="none" strike="noStrike" dirty="0" err="1">
                          <a:effectLst/>
                          <a:latin typeface="Cambria" panose="02040503050406030204" pitchFamily="18" charset="0"/>
                          <a:ea typeface="Cambria" panose="02040503050406030204" pitchFamily="18" charset="0"/>
                        </a:rPr>
                        <a:t>XGBoost</a:t>
                      </a:r>
                      <a:endParaRPr lang="en-US" sz="1800" b="1"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5278042"/>
                  </a:ext>
                </a:extLst>
              </a:tr>
              <a:tr h="200025">
                <a:tc>
                  <a:txBody>
                    <a:bodyPr/>
                    <a:lstStyle/>
                    <a:p>
                      <a:pPr algn="ctr" fontAlgn="ctr"/>
                      <a:r>
                        <a:rPr lang="en-US" sz="1800" u="none" strike="noStrike">
                          <a:effectLst/>
                          <a:latin typeface="Cambria" panose="02040503050406030204" pitchFamily="18" charset="0"/>
                          <a:ea typeface="Cambria" panose="02040503050406030204" pitchFamily="18" charset="0"/>
                        </a:rPr>
                        <a:t>1</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err="1">
                          <a:effectLst/>
                          <a:latin typeface="Cambria" panose="02040503050406030204" pitchFamily="18" charset="0"/>
                          <a:ea typeface="Cambria" panose="02040503050406030204" pitchFamily="18" charset="0"/>
                        </a:rPr>
                        <a:t>Critroni</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18</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18</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18</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5491822"/>
                  </a:ext>
                </a:extLst>
              </a:tr>
              <a:tr h="200025">
                <a:tc>
                  <a:txBody>
                    <a:bodyPr/>
                    <a:lstStyle/>
                    <a:p>
                      <a:pPr algn="ctr" fontAlgn="ctr"/>
                      <a:r>
                        <a:rPr lang="en-US" sz="1800" u="none" strike="noStrike">
                          <a:effectLst/>
                          <a:latin typeface="Cambria" panose="02040503050406030204" pitchFamily="18" charset="0"/>
                          <a:ea typeface="Cambria" panose="02040503050406030204" pitchFamily="18" charset="0"/>
                        </a:rPr>
                        <a:t>2</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err="1">
                          <a:effectLst/>
                          <a:latin typeface="Cambria" panose="02040503050406030204" pitchFamily="18" charset="0"/>
                          <a:ea typeface="Cambria" panose="02040503050406030204" pitchFamily="18" charset="0"/>
                        </a:rPr>
                        <a:t>CryptLocker</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28</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27</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28</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7680467"/>
                  </a:ext>
                </a:extLst>
              </a:tr>
              <a:tr h="200025">
                <a:tc>
                  <a:txBody>
                    <a:bodyPr/>
                    <a:lstStyle/>
                    <a:p>
                      <a:pPr algn="ctr" fontAlgn="ctr"/>
                      <a:r>
                        <a:rPr lang="en-US" sz="1800" u="none" strike="noStrike">
                          <a:effectLst/>
                          <a:latin typeface="Cambria" panose="02040503050406030204" pitchFamily="18" charset="0"/>
                          <a:ea typeface="Cambria" panose="02040503050406030204" pitchFamily="18" charset="0"/>
                        </a:rPr>
                        <a:t>3</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err="1">
                          <a:effectLst/>
                          <a:latin typeface="Cambria" panose="02040503050406030204" pitchFamily="18" charset="0"/>
                          <a:ea typeface="Cambria" panose="02040503050406030204" pitchFamily="18" charset="0"/>
                        </a:rPr>
                        <a:t>CryptoWall</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9</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8</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8</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5138935"/>
                  </a:ext>
                </a:extLst>
              </a:tr>
              <a:tr h="200025">
                <a:tc>
                  <a:txBody>
                    <a:bodyPr/>
                    <a:lstStyle/>
                    <a:p>
                      <a:pPr algn="ctr" fontAlgn="ctr"/>
                      <a:r>
                        <a:rPr lang="en-US" sz="1800" u="none" strike="noStrike">
                          <a:effectLst/>
                          <a:latin typeface="Cambria" panose="02040503050406030204" pitchFamily="18" charset="0"/>
                          <a:ea typeface="Cambria" panose="02040503050406030204" pitchFamily="18" charset="0"/>
                        </a:rPr>
                        <a:t>4</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KOLLAH</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9</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9</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9</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4988476"/>
                  </a:ext>
                </a:extLst>
              </a:tr>
              <a:tr h="200025">
                <a:tc>
                  <a:txBody>
                    <a:bodyPr/>
                    <a:lstStyle/>
                    <a:p>
                      <a:pPr algn="ctr" fontAlgn="ctr"/>
                      <a:r>
                        <a:rPr lang="en-US" sz="1800" u="none" strike="noStrike">
                          <a:effectLst/>
                          <a:latin typeface="Cambria" panose="02040503050406030204" pitchFamily="18" charset="0"/>
                          <a:ea typeface="Cambria" panose="02040503050406030204" pitchFamily="18" charset="0"/>
                        </a:rPr>
                        <a:t>5</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Kovter</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14</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16</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15</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6303122"/>
                  </a:ext>
                </a:extLst>
              </a:tr>
              <a:tr h="200025">
                <a:tc>
                  <a:txBody>
                    <a:bodyPr/>
                    <a:lstStyle/>
                    <a:p>
                      <a:pPr algn="ctr" fontAlgn="ctr"/>
                      <a:r>
                        <a:rPr lang="en-US" sz="1800" u="none" strike="noStrike">
                          <a:effectLst/>
                          <a:latin typeface="Cambria" panose="02040503050406030204" pitchFamily="18" charset="0"/>
                          <a:ea typeface="Cambria" panose="02040503050406030204" pitchFamily="18" charset="0"/>
                        </a:rPr>
                        <a:t>6</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Locker</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smtClean="0">
                          <a:effectLst/>
                          <a:latin typeface="Cambria" panose="02040503050406030204" pitchFamily="18" charset="0"/>
                          <a:ea typeface="Cambria" panose="02040503050406030204" pitchFamily="18" charset="0"/>
                        </a:rPr>
                        <a:t>22</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21</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21</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829798"/>
                  </a:ext>
                </a:extLst>
              </a:tr>
              <a:tr h="200025">
                <a:tc>
                  <a:txBody>
                    <a:bodyPr/>
                    <a:lstStyle/>
                    <a:p>
                      <a:pPr algn="ctr" fontAlgn="ctr"/>
                      <a:r>
                        <a:rPr lang="en-US" sz="1800" u="none" strike="noStrike">
                          <a:effectLst/>
                          <a:latin typeface="Cambria" panose="02040503050406030204" pitchFamily="18" charset="0"/>
                          <a:ea typeface="Cambria" panose="02040503050406030204" pitchFamily="18" charset="0"/>
                        </a:rPr>
                        <a:t>7</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MATSNU</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14</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13</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14</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0234285"/>
                  </a:ext>
                </a:extLst>
              </a:tr>
              <a:tr h="200025">
                <a:tc>
                  <a:txBody>
                    <a:bodyPr/>
                    <a:lstStyle/>
                    <a:p>
                      <a:pPr algn="ctr" fontAlgn="ctr"/>
                      <a:r>
                        <a:rPr lang="en-US" sz="1800" u="none" strike="noStrike">
                          <a:effectLst/>
                          <a:latin typeface="Cambria" panose="02040503050406030204" pitchFamily="18" charset="0"/>
                          <a:ea typeface="Cambria" panose="02040503050406030204" pitchFamily="18" charset="0"/>
                        </a:rPr>
                        <a:t>8</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PGPCODER</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1</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1</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1</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6962069"/>
                  </a:ext>
                </a:extLst>
              </a:tr>
              <a:tr h="200025">
                <a:tc>
                  <a:txBody>
                    <a:bodyPr/>
                    <a:lstStyle/>
                    <a:p>
                      <a:pPr algn="ctr" fontAlgn="ctr"/>
                      <a:r>
                        <a:rPr lang="en-US" sz="1800" u="none" strike="noStrike">
                          <a:effectLst/>
                          <a:latin typeface="Cambria" panose="02040503050406030204" pitchFamily="18" charset="0"/>
                          <a:ea typeface="Cambria" panose="02040503050406030204" pitchFamily="18" charset="0"/>
                        </a:rPr>
                        <a:t>9</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Reveton</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23</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23</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22</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496208"/>
                  </a:ext>
                </a:extLst>
              </a:tr>
              <a:tr h="200025">
                <a:tc>
                  <a:txBody>
                    <a:bodyPr/>
                    <a:lstStyle/>
                    <a:p>
                      <a:pPr algn="ctr" fontAlgn="ctr"/>
                      <a:r>
                        <a:rPr lang="en-US" sz="1800" u="none" strike="noStrike">
                          <a:effectLst/>
                          <a:latin typeface="Cambria" panose="02040503050406030204" pitchFamily="18" charset="0"/>
                          <a:ea typeface="Cambria" panose="02040503050406030204" pitchFamily="18" charset="0"/>
                        </a:rPr>
                        <a:t>10</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TeslaCrypt</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2</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2</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2</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6151673"/>
                  </a:ext>
                </a:extLst>
              </a:tr>
              <a:tr h="200025">
                <a:tc>
                  <a:txBody>
                    <a:bodyPr/>
                    <a:lstStyle/>
                    <a:p>
                      <a:pPr algn="ctr" fontAlgn="ctr"/>
                      <a:r>
                        <a:rPr lang="en-US" sz="1800" u="none" strike="noStrike">
                          <a:effectLst/>
                          <a:latin typeface="Cambria" panose="02040503050406030204" pitchFamily="18" charset="0"/>
                          <a:ea typeface="Cambria" panose="02040503050406030204" pitchFamily="18" charset="0"/>
                        </a:rPr>
                        <a:t>11</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Trojan-Ransom</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10</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a:effectLst/>
                          <a:latin typeface="Cambria" panose="02040503050406030204" pitchFamily="18" charset="0"/>
                          <a:ea typeface="Cambria" panose="02040503050406030204" pitchFamily="18" charset="0"/>
                        </a:rPr>
                        <a:t>10</a:t>
                      </a:r>
                      <a:endParaRPr lang="en-US" sz="1800" b="0" i="0" u="none" strike="noStrike">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800" u="none" strike="noStrike" dirty="0">
                          <a:effectLst/>
                          <a:latin typeface="Cambria" panose="02040503050406030204" pitchFamily="18" charset="0"/>
                          <a:ea typeface="Cambria" panose="02040503050406030204" pitchFamily="18" charset="0"/>
                        </a:rPr>
                        <a:t>10</a:t>
                      </a:r>
                      <a:endParaRPr lang="en-US" sz="1800" b="0" i="0" u="none" strike="noStrike" dirty="0">
                        <a:solidFill>
                          <a:srgbClr val="1F1F1F"/>
                        </a:solidFill>
                        <a:effectLst/>
                        <a:latin typeface="Cambria" panose="02040503050406030204" pitchFamily="18" charset="0"/>
                        <a:ea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94103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885946860"/>
              </p:ext>
            </p:extLst>
          </p:nvPr>
        </p:nvGraphicFramePr>
        <p:xfrm>
          <a:off x="6413422" y="2311963"/>
          <a:ext cx="4846983" cy="2458821"/>
        </p:xfrm>
        <a:graphic>
          <a:graphicData uri="http://schemas.openxmlformats.org/drawingml/2006/table">
            <a:tbl>
              <a:tblPr>
                <a:tableStyleId>{5C22544A-7EE6-4342-B048-85BDC9FD1C3A}</a:tableStyleId>
              </a:tblPr>
              <a:tblGrid>
                <a:gridCol w="2053686">
                  <a:extLst>
                    <a:ext uri="{9D8B030D-6E8A-4147-A177-3AD203B41FA5}">
                      <a16:colId xmlns:a16="http://schemas.microsoft.com/office/drawing/2014/main" val="229231074"/>
                    </a:ext>
                  </a:extLst>
                </a:gridCol>
                <a:gridCol w="951244">
                  <a:extLst>
                    <a:ext uri="{9D8B030D-6E8A-4147-A177-3AD203B41FA5}">
                      <a16:colId xmlns:a16="http://schemas.microsoft.com/office/drawing/2014/main" val="3432586945"/>
                    </a:ext>
                  </a:extLst>
                </a:gridCol>
                <a:gridCol w="821635">
                  <a:extLst>
                    <a:ext uri="{9D8B030D-6E8A-4147-A177-3AD203B41FA5}">
                      <a16:colId xmlns:a16="http://schemas.microsoft.com/office/drawing/2014/main" val="3064790426"/>
                    </a:ext>
                  </a:extLst>
                </a:gridCol>
                <a:gridCol w="1020418">
                  <a:extLst>
                    <a:ext uri="{9D8B030D-6E8A-4147-A177-3AD203B41FA5}">
                      <a16:colId xmlns:a16="http://schemas.microsoft.com/office/drawing/2014/main" val="1970219956"/>
                    </a:ext>
                  </a:extLst>
                </a:gridCol>
              </a:tblGrid>
              <a:tr h="298915">
                <a:tc>
                  <a:txBody>
                    <a:bodyPr/>
                    <a:lstStyle/>
                    <a:p>
                      <a:pPr algn="ctr" rtl="0" fontAlgn="b"/>
                      <a:r>
                        <a:rPr lang="en-US" sz="1800" b="1" u="none" strike="noStrike" dirty="0">
                          <a:effectLst/>
                          <a:latin typeface="Cambria" panose="02040503050406030204" pitchFamily="18" charset="0"/>
                          <a:ea typeface="Cambria" panose="02040503050406030204" pitchFamily="18" charset="0"/>
                        </a:rPr>
                        <a:t>Metrics</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b="1" u="none" strike="noStrike" dirty="0">
                          <a:effectLst/>
                          <a:latin typeface="Cambria" panose="02040503050406030204" pitchFamily="18" charset="0"/>
                          <a:ea typeface="Cambria" panose="02040503050406030204" pitchFamily="18" charset="0"/>
                        </a:rPr>
                        <a:t>RF</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b="1" u="none" strike="noStrike" dirty="0">
                          <a:effectLst/>
                          <a:latin typeface="Cambria" panose="02040503050406030204" pitchFamily="18" charset="0"/>
                          <a:ea typeface="Cambria" panose="02040503050406030204" pitchFamily="18" charset="0"/>
                        </a:rPr>
                        <a:t>DT</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b="1" u="none" strike="noStrike" dirty="0" err="1">
                          <a:effectLst/>
                          <a:latin typeface="Cambria" panose="02040503050406030204" pitchFamily="18" charset="0"/>
                          <a:ea typeface="Cambria" panose="02040503050406030204" pitchFamily="18" charset="0"/>
                        </a:rPr>
                        <a:t>XGBoost</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6073264"/>
                  </a:ext>
                </a:extLst>
              </a:tr>
              <a:tr h="308558">
                <a:tc>
                  <a:txBody>
                    <a:bodyPr/>
                    <a:lstStyle/>
                    <a:p>
                      <a:pPr algn="l" rtl="0" fontAlgn="b"/>
                      <a:r>
                        <a:rPr lang="en-US" sz="1800" u="none" strike="noStrike" dirty="0">
                          <a:effectLst/>
                          <a:latin typeface="Cambria" panose="02040503050406030204" pitchFamily="18" charset="0"/>
                          <a:ea typeface="Cambria" panose="02040503050406030204" pitchFamily="18" charset="0"/>
                        </a:rPr>
                        <a:t>Accuracy</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b="1" u="none" strike="noStrike" dirty="0">
                          <a:effectLst/>
                          <a:latin typeface="Cambria" panose="02040503050406030204" pitchFamily="18" charset="0"/>
                          <a:ea typeface="Cambria" panose="02040503050406030204" pitchFamily="18" charset="0"/>
                        </a:rPr>
                        <a:t>0.9563</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0.9345</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0.9476</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18424"/>
                  </a:ext>
                </a:extLst>
              </a:tr>
              <a:tr h="308558">
                <a:tc>
                  <a:txBody>
                    <a:bodyPr/>
                    <a:lstStyle/>
                    <a:p>
                      <a:pPr algn="l" rtl="0" fontAlgn="b"/>
                      <a:r>
                        <a:rPr lang="en-US" sz="1800" u="none" strike="noStrike" dirty="0">
                          <a:effectLst/>
                          <a:latin typeface="Cambria" panose="02040503050406030204" pitchFamily="18" charset="0"/>
                          <a:ea typeface="Cambria" panose="02040503050406030204" pitchFamily="18" charset="0"/>
                        </a:rPr>
                        <a:t>Precision</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b="1" u="none" strike="noStrike" dirty="0">
                          <a:effectLst/>
                          <a:latin typeface="Cambria" panose="02040503050406030204" pitchFamily="18" charset="0"/>
                          <a:ea typeface="Cambria" panose="02040503050406030204" pitchFamily="18" charset="0"/>
                        </a:rPr>
                        <a:t>0.9868</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0.9367</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a:effectLst/>
                          <a:latin typeface="Cambria" panose="02040503050406030204" pitchFamily="18" charset="0"/>
                          <a:ea typeface="Cambria" panose="02040503050406030204" pitchFamily="18" charset="0"/>
                        </a:rPr>
                        <a:t>0.9737</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6903799"/>
                  </a:ext>
                </a:extLst>
              </a:tr>
              <a:tr h="308558">
                <a:tc>
                  <a:txBody>
                    <a:bodyPr/>
                    <a:lstStyle/>
                    <a:p>
                      <a:pPr algn="l" rtl="0" fontAlgn="b"/>
                      <a:r>
                        <a:rPr lang="en-US" sz="1800" u="none" strike="noStrike">
                          <a:effectLst/>
                          <a:latin typeface="Cambria" panose="02040503050406030204" pitchFamily="18" charset="0"/>
                          <a:ea typeface="Cambria" panose="02040503050406030204" pitchFamily="18" charset="0"/>
                        </a:rPr>
                        <a:t>Recall</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b="1" u="none" strike="noStrike" dirty="0">
                          <a:effectLst/>
                          <a:latin typeface="Cambria" panose="02040503050406030204" pitchFamily="18" charset="0"/>
                          <a:ea typeface="Cambria" panose="02040503050406030204" pitchFamily="18" charset="0"/>
                        </a:rPr>
                        <a:t>0.8929</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0.881</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0.881</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6641589"/>
                  </a:ext>
                </a:extLst>
              </a:tr>
              <a:tr h="308558">
                <a:tc>
                  <a:txBody>
                    <a:bodyPr/>
                    <a:lstStyle/>
                    <a:p>
                      <a:pPr algn="l" rtl="0" fontAlgn="b"/>
                      <a:r>
                        <a:rPr lang="en-US" sz="1800" u="none" strike="noStrike">
                          <a:effectLst/>
                          <a:latin typeface="Cambria" panose="02040503050406030204" pitchFamily="18" charset="0"/>
                          <a:ea typeface="Cambria" panose="02040503050406030204" pitchFamily="18" charset="0"/>
                        </a:rPr>
                        <a:t>F1 Score</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b="1" u="none" strike="noStrike" dirty="0">
                          <a:effectLst/>
                          <a:latin typeface="Cambria" panose="02040503050406030204" pitchFamily="18" charset="0"/>
                          <a:ea typeface="Cambria" panose="02040503050406030204" pitchFamily="18" charset="0"/>
                        </a:rPr>
                        <a:t>0.9375</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0.908</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0.925</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239415"/>
                  </a:ext>
                </a:extLst>
              </a:tr>
              <a:tr h="308558">
                <a:tc>
                  <a:txBody>
                    <a:bodyPr/>
                    <a:lstStyle/>
                    <a:p>
                      <a:pPr algn="l" rtl="0" fontAlgn="b"/>
                      <a:r>
                        <a:rPr lang="en-US" sz="1800" u="none" strike="noStrike">
                          <a:effectLst/>
                          <a:latin typeface="Cambria" panose="02040503050406030204" pitchFamily="18" charset="0"/>
                          <a:ea typeface="Cambria" panose="02040503050406030204" pitchFamily="18" charset="0"/>
                        </a:rPr>
                        <a:t>MCC</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b="1" u="none" strike="noStrike" dirty="0">
                          <a:effectLst/>
                          <a:latin typeface="Cambria" panose="02040503050406030204" pitchFamily="18" charset="0"/>
                          <a:ea typeface="Cambria" panose="02040503050406030204" pitchFamily="18" charset="0"/>
                        </a:rPr>
                        <a:t>0.9067</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0.8582</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0.8875</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4533274"/>
                  </a:ext>
                </a:extLst>
              </a:tr>
              <a:tr h="308558">
                <a:tc>
                  <a:txBody>
                    <a:bodyPr/>
                    <a:lstStyle/>
                    <a:p>
                      <a:pPr algn="l" rtl="0" fontAlgn="b"/>
                      <a:r>
                        <a:rPr lang="en-US" sz="1800" u="none" strike="noStrike">
                          <a:effectLst/>
                          <a:latin typeface="Cambria" panose="02040503050406030204" pitchFamily="18" charset="0"/>
                          <a:ea typeface="Cambria" panose="02040503050406030204" pitchFamily="18" charset="0"/>
                        </a:rPr>
                        <a:t>False Positive Rate</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b="1" u="none" strike="noStrike" dirty="0">
                          <a:effectLst/>
                          <a:latin typeface="Cambria" panose="02040503050406030204" pitchFamily="18" charset="0"/>
                          <a:ea typeface="Cambria" panose="02040503050406030204" pitchFamily="18" charset="0"/>
                        </a:rPr>
                        <a:t>0.0069</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a:effectLst/>
                          <a:latin typeface="Cambria" panose="02040503050406030204" pitchFamily="18" charset="0"/>
                          <a:ea typeface="Cambria" panose="02040503050406030204" pitchFamily="18" charset="0"/>
                        </a:rPr>
                        <a:t>0.0345</a:t>
                      </a:r>
                      <a:endParaRPr lang="en-US" sz="1800" b="0" i="0" u="none" strike="noStrike">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0.0138</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0953441"/>
                  </a:ext>
                </a:extLst>
              </a:tr>
              <a:tr h="308558">
                <a:tc>
                  <a:txBody>
                    <a:bodyPr/>
                    <a:lstStyle/>
                    <a:p>
                      <a:pPr algn="l" rtl="0" fontAlgn="b"/>
                      <a:r>
                        <a:rPr lang="en-US" sz="1800" u="none" strike="noStrike" dirty="0">
                          <a:effectLst/>
                          <a:latin typeface="Cambria" panose="02040503050406030204" pitchFamily="18" charset="0"/>
                          <a:ea typeface="Cambria" panose="02040503050406030204" pitchFamily="18" charset="0"/>
                        </a:rPr>
                        <a:t>AUC Score</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b="1" u="none" strike="noStrike" dirty="0">
                          <a:effectLst/>
                          <a:latin typeface="Cambria" panose="02040503050406030204" pitchFamily="18" charset="0"/>
                          <a:ea typeface="Cambria" panose="02040503050406030204" pitchFamily="18" charset="0"/>
                        </a:rPr>
                        <a:t>0.9853</a:t>
                      </a:r>
                      <a:endParaRPr lang="en-US" sz="1800" b="1"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0.9571</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1800" u="none" strike="noStrike" dirty="0">
                          <a:effectLst/>
                          <a:latin typeface="Cambria" panose="02040503050406030204" pitchFamily="18" charset="0"/>
                          <a:ea typeface="Cambria" panose="02040503050406030204" pitchFamily="18" charset="0"/>
                        </a:rPr>
                        <a:t>0.9892</a:t>
                      </a:r>
                      <a:endParaRPr lang="en-US" sz="1800" b="0" i="0" u="none" strike="noStrike" dirty="0">
                        <a:solidFill>
                          <a:srgbClr val="000000"/>
                        </a:solidFill>
                        <a:effectLst/>
                        <a:latin typeface="Cambria" panose="02040503050406030204" pitchFamily="18" charset="0"/>
                        <a:ea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6281209"/>
                  </a:ext>
                </a:extLst>
              </a:tr>
            </a:tbl>
          </a:graphicData>
        </a:graphic>
      </p:graphicFrame>
    </p:spTree>
    <p:extLst>
      <p:ext uri="{BB962C8B-B14F-4D97-AF65-F5344CB8AC3E}">
        <p14:creationId xmlns:p14="http://schemas.microsoft.com/office/powerpoint/2010/main" val="24068036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241" y="176803"/>
            <a:ext cx="11963259" cy="957942"/>
          </a:xfrm>
        </p:spPr>
        <p:txBody>
          <a:bodyPr>
            <a:noAutofit/>
          </a:bodyPr>
          <a:lstStyle/>
          <a:p>
            <a:r>
              <a:rPr lang="en-US" sz="5400" b="1" dirty="0">
                <a:solidFill>
                  <a:srgbClr val="00B0F0"/>
                </a:solidFill>
                <a:latin typeface="Cambria" panose="02040503050406030204" pitchFamily="18" charset="0"/>
                <a:ea typeface="Cambria" panose="02040503050406030204" pitchFamily="18" charset="0"/>
              </a:rPr>
              <a:t>Conclusions and Recommendations</a:t>
            </a:r>
          </a:p>
        </p:txBody>
      </p:sp>
      <p:sp>
        <p:nvSpPr>
          <p:cNvPr id="5" name="Rectangle 4"/>
          <p:cNvSpPr/>
          <p:nvPr/>
        </p:nvSpPr>
        <p:spPr>
          <a:xfrm>
            <a:off x="433577" y="1453062"/>
            <a:ext cx="3835474" cy="461665"/>
          </a:xfrm>
          <a:prstGeom prst="rect">
            <a:avLst/>
          </a:prstGeom>
        </p:spPr>
        <p:txBody>
          <a:bodyPr wrap="none">
            <a:spAutoFit/>
          </a:bodyPr>
          <a:lstStyle/>
          <a:p>
            <a:pPr algn="ctr" fontAlgn="base"/>
            <a:r>
              <a:rPr lang="en-US" sz="2400" b="1" dirty="0">
                <a:solidFill>
                  <a:srgbClr val="0F4761"/>
                </a:solidFill>
                <a:latin typeface="Cambria" panose="02040503050406030204" pitchFamily="18" charset="0"/>
                <a:ea typeface="Cambria" panose="02040503050406030204" pitchFamily="18" charset="0"/>
              </a:rPr>
              <a:t>Key Project Achievements</a:t>
            </a:r>
            <a:r>
              <a:rPr lang="en-US" sz="2400" dirty="0">
                <a:solidFill>
                  <a:srgbClr val="000000"/>
                </a:solidFill>
                <a:latin typeface="Cambria" panose="02040503050406030204" pitchFamily="18" charset="0"/>
                <a:ea typeface="Cambria" panose="02040503050406030204" pitchFamily="18" charset="0"/>
              </a:rPr>
              <a:t>​</a:t>
            </a:r>
          </a:p>
        </p:txBody>
      </p:sp>
      <p:sp>
        <p:nvSpPr>
          <p:cNvPr id="7" name="Rectangle 6"/>
          <p:cNvSpPr/>
          <p:nvPr/>
        </p:nvSpPr>
        <p:spPr>
          <a:xfrm>
            <a:off x="965807" y="1822394"/>
            <a:ext cx="10006994" cy="1569660"/>
          </a:xfrm>
          <a:prstGeom prst="rect">
            <a:avLst/>
          </a:prstGeom>
        </p:spPr>
        <p:txBody>
          <a:bodyPr wrap="square">
            <a:spAutoFit/>
          </a:bodyPr>
          <a:lstStyle/>
          <a:p>
            <a:pPr marL="342900" indent="-342900" algn="just" fontAlgn="base">
              <a:buFont typeface="Wingdings" panose="05000000000000000000" pitchFamily="2" charset="2"/>
              <a:buChar char="q"/>
            </a:pPr>
            <a:r>
              <a:rPr lang="en-US" sz="2400" dirty="0">
                <a:solidFill>
                  <a:srgbClr val="000000"/>
                </a:solidFill>
                <a:latin typeface="Cambria" panose="02040503050406030204" pitchFamily="18" charset="0"/>
                <a:ea typeface="Cambria" panose="02040503050406030204" pitchFamily="18" charset="0"/>
              </a:rPr>
              <a:t>Developed an effective machine-learning-based model for ransomware detection.​</a:t>
            </a:r>
          </a:p>
          <a:p>
            <a:pPr marL="342900" indent="-342900" algn="just" fontAlgn="base">
              <a:buFont typeface="Wingdings" panose="05000000000000000000" pitchFamily="2" charset="2"/>
              <a:buChar char="q"/>
            </a:pPr>
            <a:r>
              <a:rPr lang="en-US" sz="2400" dirty="0" smtClean="0">
                <a:solidFill>
                  <a:srgbClr val="000000"/>
                </a:solidFill>
                <a:latin typeface="Cambria" panose="02040503050406030204" pitchFamily="18" charset="0"/>
                <a:ea typeface="Cambria" panose="02040503050406030204" pitchFamily="18" charset="0"/>
              </a:rPr>
              <a:t>Highlighted </a:t>
            </a:r>
            <a:r>
              <a:rPr lang="en-US" sz="2400" dirty="0">
                <a:solidFill>
                  <a:srgbClr val="000000"/>
                </a:solidFill>
                <a:latin typeface="Cambria" panose="02040503050406030204" pitchFamily="18" charset="0"/>
                <a:ea typeface="Cambria" panose="02040503050406030204" pitchFamily="18" charset="0"/>
              </a:rPr>
              <a:t>the feasibility of early ransomware detection in diverse environments.</a:t>
            </a:r>
            <a:endParaRPr lang="en-US" sz="2400" dirty="0">
              <a:latin typeface="Cambria" panose="02040503050406030204" pitchFamily="18" charset="0"/>
              <a:ea typeface="Cambria" panose="02040503050406030204" pitchFamily="18" charset="0"/>
            </a:endParaRPr>
          </a:p>
        </p:txBody>
      </p:sp>
      <p:sp>
        <p:nvSpPr>
          <p:cNvPr id="8" name="Rectangle 7"/>
          <p:cNvSpPr/>
          <p:nvPr/>
        </p:nvSpPr>
        <p:spPr>
          <a:xfrm>
            <a:off x="433577" y="3392054"/>
            <a:ext cx="2544286" cy="461665"/>
          </a:xfrm>
          <a:prstGeom prst="rect">
            <a:avLst/>
          </a:prstGeom>
        </p:spPr>
        <p:txBody>
          <a:bodyPr wrap="none">
            <a:spAutoFit/>
          </a:bodyPr>
          <a:lstStyle/>
          <a:p>
            <a:r>
              <a:rPr lang="en-US" sz="2400" b="1" dirty="0">
                <a:solidFill>
                  <a:srgbClr val="0F4761"/>
                </a:solidFill>
                <a:latin typeface="Cambria" panose="02040503050406030204" pitchFamily="18" charset="0"/>
                <a:ea typeface="Cambria" panose="02040503050406030204" pitchFamily="18" charset="0"/>
              </a:rPr>
              <a:t>Lessons Learned</a:t>
            </a:r>
            <a:endParaRPr lang="en-US" sz="2400" dirty="0">
              <a:latin typeface="Cambria" panose="02040503050406030204" pitchFamily="18" charset="0"/>
              <a:ea typeface="Cambria" panose="02040503050406030204" pitchFamily="18" charset="0"/>
            </a:endParaRPr>
          </a:p>
        </p:txBody>
      </p:sp>
      <p:sp>
        <p:nvSpPr>
          <p:cNvPr id="9" name="Rectangle 8"/>
          <p:cNvSpPr/>
          <p:nvPr/>
        </p:nvSpPr>
        <p:spPr>
          <a:xfrm>
            <a:off x="965806" y="3979292"/>
            <a:ext cx="10935907" cy="1200329"/>
          </a:xfrm>
          <a:prstGeom prst="rect">
            <a:avLst/>
          </a:prstGeom>
        </p:spPr>
        <p:txBody>
          <a:bodyPr wrap="square">
            <a:spAutoFit/>
          </a:bodyPr>
          <a:lstStyle/>
          <a:p>
            <a:pPr marL="342900" indent="-342900" algn="just" fontAlgn="base">
              <a:buFont typeface="Wingdings" panose="05000000000000000000" pitchFamily="2" charset="2"/>
              <a:buChar char="Ø"/>
            </a:pPr>
            <a:r>
              <a:rPr lang="en-US" sz="2400" dirty="0">
                <a:solidFill>
                  <a:srgbClr val="000000"/>
                </a:solidFill>
                <a:latin typeface="Cambria" panose="02040503050406030204" pitchFamily="18" charset="0"/>
                <a:ea typeface="Cambria" panose="02040503050406030204" pitchFamily="18" charset="0"/>
              </a:rPr>
              <a:t>Importance of selecting distinctive </a:t>
            </a:r>
            <a:r>
              <a:rPr lang="en-US" sz="2400" dirty="0" smtClean="0">
                <a:solidFill>
                  <a:srgbClr val="000000"/>
                </a:solidFill>
                <a:latin typeface="Cambria" panose="02040503050406030204" pitchFamily="18" charset="0"/>
                <a:ea typeface="Cambria" panose="02040503050406030204" pitchFamily="18" charset="0"/>
              </a:rPr>
              <a:t>features </a:t>
            </a:r>
            <a:r>
              <a:rPr lang="en-US" sz="2400" dirty="0">
                <a:solidFill>
                  <a:srgbClr val="000000"/>
                </a:solidFill>
                <a:latin typeface="Cambria" panose="02040503050406030204" pitchFamily="18" charset="0"/>
                <a:ea typeface="Cambria" panose="02040503050406030204" pitchFamily="18" charset="0"/>
              </a:rPr>
              <a:t>for enhanced accuracy.​</a:t>
            </a:r>
          </a:p>
          <a:p>
            <a:pPr marL="342900" indent="-342900" algn="just" fontAlgn="base">
              <a:buFont typeface="Wingdings" panose="05000000000000000000" pitchFamily="2" charset="2"/>
              <a:buChar char="Ø"/>
            </a:pPr>
            <a:r>
              <a:rPr lang="en-US" sz="2400" dirty="0">
                <a:solidFill>
                  <a:srgbClr val="000000"/>
                </a:solidFill>
                <a:latin typeface="Cambria" panose="02040503050406030204" pitchFamily="18" charset="0"/>
                <a:ea typeface="Cambria" panose="02040503050406030204" pitchFamily="18" charset="0"/>
              </a:rPr>
              <a:t>Challenges in balancing computational efficiency and detection performance.​</a:t>
            </a:r>
          </a:p>
          <a:p>
            <a:pPr marL="342900" indent="-342900" algn="just" fontAlgn="base">
              <a:buFont typeface="Wingdings" panose="05000000000000000000" pitchFamily="2" charset="2"/>
              <a:buChar char="Ø"/>
            </a:pPr>
            <a:r>
              <a:rPr lang="en-US" sz="2400" dirty="0">
                <a:solidFill>
                  <a:srgbClr val="000000"/>
                </a:solidFill>
                <a:latin typeface="Cambria" panose="02040503050406030204" pitchFamily="18" charset="0"/>
                <a:ea typeface="Cambria" panose="02040503050406030204" pitchFamily="18" charset="0"/>
              </a:rPr>
              <a:t>Variability in results depending on dataset quality and diversity</a:t>
            </a:r>
            <a:r>
              <a:rPr lang="en-US" sz="2400" dirty="0" smtClean="0">
                <a:solidFill>
                  <a:srgbClr val="000000"/>
                </a:solidFill>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17518801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241" y="176803"/>
            <a:ext cx="11963259" cy="957942"/>
          </a:xfrm>
        </p:spPr>
        <p:txBody>
          <a:bodyPr>
            <a:noAutofit/>
          </a:bodyPr>
          <a:lstStyle/>
          <a:p>
            <a:r>
              <a:rPr lang="en-US" sz="5400" b="1" dirty="0">
                <a:solidFill>
                  <a:srgbClr val="00B0F0"/>
                </a:solidFill>
                <a:latin typeface="Cambria" panose="02040503050406030204" pitchFamily="18" charset="0"/>
                <a:ea typeface="Cambria" panose="02040503050406030204" pitchFamily="18" charset="0"/>
              </a:rPr>
              <a:t>Conclusions and Recommendations</a:t>
            </a:r>
          </a:p>
        </p:txBody>
      </p:sp>
      <p:sp>
        <p:nvSpPr>
          <p:cNvPr id="5" name="Rectangle 4"/>
          <p:cNvSpPr/>
          <p:nvPr/>
        </p:nvSpPr>
        <p:spPr>
          <a:xfrm>
            <a:off x="643663" y="1365577"/>
            <a:ext cx="2047699" cy="461665"/>
          </a:xfrm>
          <a:prstGeom prst="rect">
            <a:avLst/>
          </a:prstGeom>
        </p:spPr>
        <p:txBody>
          <a:bodyPr wrap="square">
            <a:spAutoFit/>
          </a:bodyPr>
          <a:lstStyle/>
          <a:p>
            <a:pPr algn="ctr" fontAlgn="base"/>
            <a:r>
              <a:rPr lang="en-US" sz="2400" b="1" dirty="0">
                <a:solidFill>
                  <a:srgbClr val="0F4761"/>
                </a:solidFill>
                <a:latin typeface="Cambria" panose="02040503050406030204" pitchFamily="18" charset="0"/>
                <a:ea typeface="Cambria" panose="02040503050406030204" pitchFamily="18" charset="0"/>
              </a:rPr>
              <a:t>Limitations</a:t>
            </a:r>
            <a:r>
              <a:rPr lang="en-US" sz="2400" dirty="0" smtClean="0">
                <a:solidFill>
                  <a:srgbClr val="000000"/>
                </a:solidFill>
                <a:latin typeface="Cambria" panose="02040503050406030204" pitchFamily="18" charset="0"/>
                <a:ea typeface="Cambria" panose="02040503050406030204" pitchFamily="18" charset="0"/>
              </a:rPr>
              <a:t>​</a:t>
            </a:r>
            <a:endParaRPr lang="en-US" sz="2400" dirty="0">
              <a:solidFill>
                <a:srgbClr val="000000"/>
              </a:solidFill>
              <a:latin typeface="Cambria" panose="02040503050406030204" pitchFamily="18" charset="0"/>
              <a:ea typeface="Cambria" panose="02040503050406030204" pitchFamily="18" charset="0"/>
            </a:endParaRPr>
          </a:p>
        </p:txBody>
      </p:sp>
      <p:sp>
        <p:nvSpPr>
          <p:cNvPr id="7" name="Rectangle 6"/>
          <p:cNvSpPr/>
          <p:nvPr/>
        </p:nvSpPr>
        <p:spPr>
          <a:xfrm>
            <a:off x="850564" y="1996730"/>
            <a:ext cx="10819793" cy="1200329"/>
          </a:xfrm>
          <a:prstGeom prst="rect">
            <a:avLst/>
          </a:prstGeom>
        </p:spPr>
        <p:txBody>
          <a:bodyPr wrap="square">
            <a:spAutoFit/>
          </a:bodyPr>
          <a:lstStyle/>
          <a:p>
            <a:pPr marL="342900" indent="-342900" algn="just" fontAlgn="base">
              <a:buFont typeface="Wingdings" panose="05000000000000000000" pitchFamily="2" charset="2"/>
              <a:buChar char="q"/>
            </a:pPr>
            <a:r>
              <a:rPr lang="en-US" sz="2400" dirty="0" smtClean="0">
                <a:solidFill>
                  <a:srgbClr val="000000"/>
                </a:solidFill>
                <a:latin typeface="Cambria" panose="02040503050406030204" pitchFamily="18" charset="0"/>
                <a:ea typeface="Cambria" panose="02040503050406030204" pitchFamily="18" charset="0"/>
              </a:rPr>
              <a:t>Can’t incorporate explain ability to define the relevant features</a:t>
            </a:r>
            <a:endParaRPr lang="en-US" sz="2400" dirty="0">
              <a:solidFill>
                <a:srgbClr val="000000"/>
              </a:solidFill>
              <a:latin typeface="Cambria" panose="02040503050406030204" pitchFamily="18" charset="0"/>
              <a:ea typeface="Cambria" panose="02040503050406030204" pitchFamily="18" charset="0"/>
            </a:endParaRPr>
          </a:p>
          <a:p>
            <a:pPr marL="342900" indent="-342900" algn="just" fontAlgn="base">
              <a:buFont typeface="Wingdings" panose="05000000000000000000" pitchFamily="2" charset="2"/>
              <a:buChar char="q"/>
            </a:pPr>
            <a:r>
              <a:rPr lang="en-US" sz="2400" dirty="0">
                <a:solidFill>
                  <a:srgbClr val="000000"/>
                </a:solidFill>
                <a:latin typeface="Cambria" panose="02040503050406030204" pitchFamily="18" charset="0"/>
                <a:ea typeface="Cambria" panose="02040503050406030204" pitchFamily="18" charset="0"/>
              </a:rPr>
              <a:t>Potential performance degradation in real-world, unseen scenarios.</a:t>
            </a:r>
            <a:r>
              <a:rPr lang="en-US" sz="2400" dirty="0" smtClean="0">
                <a:solidFill>
                  <a:srgbClr val="000000"/>
                </a:solidFill>
                <a:latin typeface="Cambria" panose="02040503050406030204" pitchFamily="18" charset="0"/>
                <a:ea typeface="Cambria" panose="02040503050406030204" pitchFamily="18" charset="0"/>
              </a:rPr>
              <a:t>​</a:t>
            </a:r>
            <a:endParaRPr lang="en-US" sz="2400" dirty="0">
              <a:solidFill>
                <a:srgbClr val="000000"/>
              </a:solidFill>
              <a:latin typeface="Cambria" panose="02040503050406030204" pitchFamily="18" charset="0"/>
              <a:ea typeface="Cambria" panose="02040503050406030204" pitchFamily="18" charset="0"/>
            </a:endParaRPr>
          </a:p>
          <a:p>
            <a:pPr marL="342900" indent="-342900" algn="just" fontAlgn="base">
              <a:buFont typeface="Wingdings" panose="05000000000000000000" pitchFamily="2" charset="2"/>
              <a:buChar char="q"/>
            </a:pPr>
            <a:r>
              <a:rPr lang="en-US" sz="2400" dirty="0" smtClean="0">
                <a:solidFill>
                  <a:srgbClr val="000000"/>
                </a:solidFill>
                <a:latin typeface="Cambria" panose="02040503050406030204" pitchFamily="18" charset="0"/>
                <a:ea typeface="Cambria" panose="02040503050406030204" pitchFamily="18" charset="0"/>
              </a:rPr>
              <a:t>Due to lack of large datasets zero day exploitation can’t be defended.</a:t>
            </a:r>
            <a:endParaRPr lang="en-US" sz="2400" dirty="0">
              <a:latin typeface="Cambria" panose="02040503050406030204" pitchFamily="18" charset="0"/>
              <a:ea typeface="Cambria" panose="02040503050406030204" pitchFamily="18" charset="0"/>
            </a:endParaRPr>
          </a:p>
        </p:txBody>
      </p:sp>
      <p:sp>
        <p:nvSpPr>
          <p:cNvPr id="8" name="Rectangle 7"/>
          <p:cNvSpPr/>
          <p:nvPr/>
        </p:nvSpPr>
        <p:spPr>
          <a:xfrm>
            <a:off x="643663" y="3421292"/>
            <a:ext cx="4614212" cy="461665"/>
          </a:xfrm>
          <a:prstGeom prst="rect">
            <a:avLst/>
          </a:prstGeom>
        </p:spPr>
        <p:txBody>
          <a:bodyPr wrap="none">
            <a:spAutoFit/>
          </a:bodyPr>
          <a:lstStyle/>
          <a:p>
            <a:r>
              <a:rPr lang="en-US" sz="2400" b="1" dirty="0">
                <a:solidFill>
                  <a:srgbClr val="0F4761"/>
                </a:solidFill>
                <a:latin typeface="Cambria" panose="02040503050406030204" pitchFamily="18" charset="0"/>
                <a:ea typeface="Cambria" panose="02040503050406030204" pitchFamily="18" charset="0"/>
              </a:rPr>
              <a:t>Future Enhancement Strategies</a:t>
            </a:r>
            <a:endParaRPr lang="en-US" sz="2400" dirty="0">
              <a:latin typeface="Cambria" panose="02040503050406030204" pitchFamily="18" charset="0"/>
              <a:ea typeface="Cambria" panose="02040503050406030204" pitchFamily="18" charset="0"/>
            </a:endParaRPr>
          </a:p>
        </p:txBody>
      </p:sp>
      <p:sp>
        <p:nvSpPr>
          <p:cNvPr id="9" name="Rectangle 8"/>
          <p:cNvSpPr/>
          <p:nvPr/>
        </p:nvSpPr>
        <p:spPr>
          <a:xfrm>
            <a:off x="850564" y="3882957"/>
            <a:ext cx="10819793" cy="2677656"/>
          </a:xfrm>
          <a:prstGeom prst="rect">
            <a:avLst/>
          </a:prstGeom>
        </p:spPr>
        <p:txBody>
          <a:bodyPr wrap="square">
            <a:spAutoFit/>
          </a:bodyPr>
          <a:lstStyle/>
          <a:p>
            <a:pPr marL="342900" indent="-342900" algn="just" fontAlgn="base">
              <a:buFont typeface="Wingdings" panose="05000000000000000000" pitchFamily="2" charset="2"/>
              <a:buChar char="Ø"/>
            </a:pPr>
            <a:r>
              <a:rPr lang="en-US" sz="2400" dirty="0">
                <a:solidFill>
                  <a:srgbClr val="000000"/>
                </a:solidFill>
                <a:latin typeface="Cambria" panose="02040503050406030204" pitchFamily="18" charset="0"/>
                <a:ea typeface="Cambria" panose="02040503050406030204" pitchFamily="18" charset="0"/>
              </a:rPr>
              <a:t>Integration of real-time monitoring and automated response mechanisms.</a:t>
            </a:r>
            <a:r>
              <a:rPr lang="en-US" sz="2400" dirty="0" smtClean="0">
                <a:solidFill>
                  <a:srgbClr val="000000"/>
                </a:solidFill>
                <a:latin typeface="Cambria" panose="02040503050406030204" pitchFamily="18" charset="0"/>
                <a:ea typeface="Cambria" panose="02040503050406030204" pitchFamily="18" charset="0"/>
              </a:rPr>
              <a:t>​</a:t>
            </a:r>
            <a:endParaRPr lang="en-US" sz="2400" dirty="0">
              <a:solidFill>
                <a:srgbClr val="000000"/>
              </a:solidFill>
              <a:latin typeface="Cambria" panose="02040503050406030204" pitchFamily="18" charset="0"/>
              <a:ea typeface="Cambria" panose="02040503050406030204" pitchFamily="18" charset="0"/>
            </a:endParaRPr>
          </a:p>
          <a:p>
            <a:pPr marL="342900" indent="-342900" algn="just" fontAlgn="base">
              <a:buFont typeface="Wingdings" panose="05000000000000000000" pitchFamily="2" charset="2"/>
              <a:buChar char="Ø"/>
            </a:pPr>
            <a:r>
              <a:rPr lang="en-US" sz="2400" dirty="0">
                <a:solidFill>
                  <a:srgbClr val="000000"/>
                </a:solidFill>
                <a:latin typeface="Cambria" panose="02040503050406030204" pitchFamily="18" charset="0"/>
                <a:ea typeface="Cambria" panose="02040503050406030204" pitchFamily="18" charset="0"/>
              </a:rPr>
              <a:t>Exploration of hybrid detection methods combining </a:t>
            </a:r>
            <a:r>
              <a:rPr lang="en-US" sz="2400" dirty="0" smtClean="0">
                <a:solidFill>
                  <a:srgbClr val="000000"/>
                </a:solidFill>
                <a:latin typeface="Cambria" panose="02040503050406030204" pitchFamily="18" charset="0"/>
                <a:ea typeface="Cambria" panose="02040503050406030204" pitchFamily="18" charset="0"/>
              </a:rPr>
              <a:t>static </a:t>
            </a:r>
            <a:r>
              <a:rPr lang="en-US" sz="2400" dirty="0">
                <a:solidFill>
                  <a:srgbClr val="000000"/>
                </a:solidFill>
                <a:latin typeface="Cambria" panose="02040503050406030204" pitchFamily="18" charset="0"/>
                <a:ea typeface="Cambria" panose="02040503050406030204" pitchFamily="18" charset="0"/>
              </a:rPr>
              <a:t>and </a:t>
            </a:r>
            <a:r>
              <a:rPr lang="en-US" sz="2400" dirty="0" smtClean="0">
                <a:solidFill>
                  <a:srgbClr val="000000"/>
                </a:solidFill>
                <a:latin typeface="Cambria" panose="02040503050406030204" pitchFamily="18" charset="0"/>
                <a:ea typeface="Cambria" panose="02040503050406030204" pitchFamily="18" charset="0"/>
              </a:rPr>
              <a:t>dynamic </a:t>
            </a:r>
            <a:r>
              <a:rPr lang="en-US" sz="2400" dirty="0">
                <a:solidFill>
                  <a:srgbClr val="000000"/>
                </a:solidFill>
                <a:latin typeface="Cambria" panose="02040503050406030204" pitchFamily="18" charset="0"/>
                <a:ea typeface="Cambria" panose="02040503050406030204" pitchFamily="18" charset="0"/>
              </a:rPr>
              <a:t>features.</a:t>
            </a:r>
            <a:r>
              <a:rPr lang="en-US" sz="2400" dirty="0" smtClean="0">
                <a:solidFill>
                  <a:srgbClr val="000000"/>
                </a:solidFill>
                <a:latin typeface="Cambria" panose="02040503050406030204" pitchFamily="18" charset="0"/>
                <a:ea typeface="Cambria" panose="02040503050406030204" pitchFamily="18" charset="0"/>
              </a:rPr>
              <a:t>​</a:t>
            </a:r>
            <a:endParaRPr lang="en-US" sz="2400" dirty="0">
              <a:solidFill>
                <a:srgbClr val="000000"/>
              </a:solidFill>
              <a:latin typeface="Cambria" panose="02040503050406030204" pitchFamily="18" charset="0"/>
              <a:ea typeface="Cambria" panose="02040503050406030204" pitchFamily="18" charset="0"/>
            </a:endParaRPr>
          </a:p>
          <a:p>
            <a:pPr marL="342900" indent="-342900" algn="just" fontAlgn="base">
              <a:buFont typeface="Wingdings" panose="05000000000000000000" pitchFamily="2" charset="2"/>
              <a:buChar char="Ø"/>
            </a:pPr>
            <a:r>
              <a:rPr lang="en-US" sz="2400" dirty="0">
                <a:solidFill>
                  <a:srgbClr val="000000"/>
                </a:solidFill>
                <a:latin typeface="Cambria" panose="02040503050406030204" pitchFamily="18" charset="0"/>
                <a:ea typeface="Cambria" panose="02040503050406030204" pitchFamily="18" charset="0"/>
              </a:rPr>
              <a:t>Expansion to include zero-day ransomware detection using advanced techniques</a:t>
            </a:r>
            <a:r>
              <a:rPr lang="en-US" sz="2400" dirty="0" smtClean="0">
                <a:solidFill>
                  <a:srgbClr val="000000"/>
                </a:solidFill>
                <a:latin typeface="Cambria" panose="02040503050406030204" pitchFamily="18" charset="0"/>
                <a:ea typeface="Cambria" panose="02040503050406030204" pitchFamily="18" charset="0"/>
              </a:rPr>
              <a:t>.</a:t>
            </a:r>
          </a:p>
          <a:p>
            <a:pPr marL="342900" indent="-342900" algn="just" fontAlgn="base">
              <a:buFont typeface="Wingdings" panose="05000000000000000000" pitchFamily="2" charset="2"/>
              <a:buChar char="Ø"/>
            </a:pPr>
            <a:r>
              <a:rPr lang="en-US" sz="2400" dirty="0" smtClean="0">
                <a:solidFill>
                  <a:srgbClr val="000000"/>
                </a:solidFill>
                <a:latin typeface="Cambria" panose="02040503050406030204" pitchFamily="18" charset="0"/>
                <a:ea typeface="Cambria" panose="02040503050406030204" pitchFamily="18" charset="0"/>
              </a:rPr>
              <a:t>Incorporate Explainable AI to clearly represent the relevant features to get more accuracy and less False positive rates.</a:t>
            </a:r>
            <a:endParaRPr lang="en-US" sz="2400" dirty="0">
              <a:solidFill>
                <a:srgbClr val="0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337667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241" y="176803"/>
            <a:ext cx="11963259" cy="957942"/>
          </a:xfrm>
        </p:spPr>
        <p:txBody>
          <a:bodyPr>
            <a:noAutofit/>
          </a:bodyPr>
          <a:lstStyle/>
          <a:p>
            <a:r>
              <a:rPr lang="en-US" sz="5400" b="1" dirty="0">
                <a:solidFill>
                  <a:srgbClr val="00B0F0"/>
                </a:solidFill>
                <a:latin typeface="Cambria" panose="02040503050406030204" pitchFamily="18" charset="0"/>
                <a:ea typeface="Cambria" panose="02040503050406030204" pitchFamily="18" charset="0"/>
              </a:rPr>
              <a:t>Conclusions and Recommendations</a:t>
            </a:r>
          </a:p>
        </p:txBody>
      </p:sp>
      <p:sp>
        <p:nvSpPr>
          <p:cNvPr id="8" name="Rectangle 7"/>
          <p:cNvSpPr/>
          <p:nvPr/>
        </p:nvSpPr>
        <p:spPr>
          <a:xfrm>
            <a:off x="367892" y="1816353"/>
            <a:ext cx="4976299" cy="461665"/>
          </a:xfrm>
          <a:prstGeom prst="rect">
            <a:avLst/>
          </a:prstGeom>
        </p:spPr>
        <p:txBody>
          <a:bodyPr wrap="none">
            <a:spAutoFit/>
          </a:bodyPr>
          <a:lstStyle/>
          <a:p>
            <a:r>
              <a:rPr lang="en-US" sz="2400" b="1" dirty="0">
                <a:solidFill>
                  <a:srgbClr val="0F4761"/>
                </a:solidFill>
                <a:latin typeface="Cambria" panose="02040503050406030204" pitchFamily="18" charset="0"/>
                <a:ea typeface="Cambria" panose="02040503050406030204" pitchFamily="18" charset="0"/>
              </a:rPr>
              <a:t>Potential Real-World Applications</a:t>
            </a:r>
            <a:endParaRPr lang="en-US" sz="2400" dirty="0">
              <a:latin typeface="Cambria" panose="02040503050406030204" pitchFamily="18" charset="0"/>
              <a:ea typeface="Cambria" panose="02040503050406030204" pitchFamily="18" charset="0"/>
            </a:endParaRPr>
          </a:p>
        </p:txBody>
      </p:sp>
      <p:sp>
        <p:nvSpPr>
          <p:cNvPr id="9" name="Rectangle 8"/>
          <p:cNvSpPr/>
          <p:nvPr/>
        </p:nvSpPr>
        <p:spPr>
          <a:xfrm>
            <a:off x="804973" y="2678271"/>
            <a:ext cx="10819793" cy="1938992"/>
          </a:xfrm>
          <a:prstGeom prst="rect">
            <a:avLst/>
          </a:prstGeom>
        </p:spPr>
        <p:txBody>
          <a:bodyPr wrap="square">
            <a:spAutoFit/>
          </a:bodyPr>
          <a:lstStyle/>
          <a:p>
            <a:pPr marL="342900" indent="-342900" algn="just" fontAlgn="base">
              <a:buFont typeface="Wingdings" panose="05000000000000000000" pitchFamily="2" charset="2"/>
              <a:buChar char="Ø"/>
            </a:pPr>
            <a:r>
              <a:rPr lang="en-US" sz="2400" dirty="0">
                <a:solidFill>
                  <a:srgbClr val="000000"/>
                </a:solidFill>
                <a:latin typeface="Cambria" panose="02040503050406030204" pitchFamily="18" charset="0"/>
                <a:ea typeface="Cambria" panose="02040503050406030204" pitchFamily="18" charset="0"/>
              </a:rPr>
              <a:t>Deployment in organizational cybersecurity systems to prevent data breaches.​</a:t>
            </a:r>
          </a:p>
          <a:p>
            <a:pPr marL="342900" indent="-342900" algn="just" fontAlgn="base">
              <a:buFont typeface="Wingdings" panose="05000000000000000000" pitchFamily="2" charset="2"/>
              <a:buChar char="Ø"/>
            </a:pPr>
            <a:endParaRPr lang="en-US" sz="2400" dirty="0">
              <a:solidFill>
                <a:srgbClr val="000000"/>
              </a:solidFill>
              <a:latin typeface="Cambria" panose="02040503050406030204" pitchFamily="18" charset="0"/>
              <a:ea typeface="Cambria" panose="02040503050406030204" pitchFamily="18" charset="0"/>
            </a:endParaRPr>
          </a:p>
          <a:p>
            <a:pPr marL="342900" indent="-342900" algn="just" fontAlgn="base">
              <a:buFont typeface="Wingdings" panose="05000000000000000000" pitchFamily="2" charset="2"/>
              <a:buChar char="Ø"/>
            </a:pPr>
            <a:r>
              <a:rPr lang="en-US" sz="2400" dirty="0">
                <a:solidFill>
                  <a:srgbClr val="000000"/>
                </a:solidFill>
                <a:latin typeface="Cambria" panose="02040503050406030204" pitchFamily="18" charset="0"/>
                <a:ea typeface="Cambria" panose="02040503050406030204" pitchFamily="18" charset="0"/>
              </a:rPr>
              <a:t>Utilization in antivirus and endpoint protection tools.​</a:t>
            </a:r>
          </a:p>
          <a:p>
            <a:pPr algn="just" fontAlgn="base"/>
            <a:endParaRPr lang="en-US" sz="2400" dirty="0">
              <a:solidFill>
                <a:srgbClr val="000000"/>
              </a:solidFill>
              <a:latin typeface="Cambria" panose="02040503050406030204" pitchFamily="18" charset="0"/>
              <a:ea typeface="Cambria" panose="02040503050406030204" pitchFamily="18" charset="0"/>
            </a:endParaRPr>
          </a:p>
          <a:p>
            <a:pPr marL="342900" indent="-342900" algn="just" fontAlgn="base">
              <a:buFont typeface="Wingdings" panose="05000000000000000000" pitchFamily="2" charset="2"/>
              <a:buChar char="Ø"/>
            </a:pPr>
            <a:r>
              <a:rPr lang="en-US" sz="2400" dirty="0">
                <a:solidFill>
                  <a:srgbClr val="000000"/>
                </a:solidFill>
                <a:latin typeface="Cambria" panose="02040503050406030204" pitchFamily="18" charset="0"/>
                <a:ea typeface="Cambria" panose="02040503050406030204" pitchFamily="18" charset="0"/>
              </a:rPr>
              <a:t>Contributions to threat intelligence and proactive ransomware mitigation.</a:t>
            </a:r>
          </a:p>
        </p:txBody>
      </p:sp>
    </p:spTree>
    <p:extLst>
      <p:ext uri="{BB962C8B-B14F-4D97-AF65-F5344CB8AC3E}">
        <p14:creationId xmlns:p14="http://schemas.microsoft.com/office/powerpoint/2010/main" val="33331492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9312" y="2090057"/>
            <a:ext cx="11237544" cy="2350370"/>
          </a:xfrm>
        </p:spPr>
        <p:txBody>
          <a:bodyPr>
            <a:noAutofit/>
          </a:bodyPr>
          <a:lstStyle/>
          <a:p>
            <a:r>
              <a:rPr lang="en-US" sz="9600" b="1" dirty="0" smtClean="0">
                <a:latin typeface="Cambria" panose="02040503050406030204" pitchFamily="18" charset="0"/>
                <a:ea typeface="Cambria" panose="02040503050406030204" pitchFamily="18" charset="0"/>
              </a:rPr>
              <a:t>Thank You</a:t>
            </a:r>
            <a:endParaRPr lang="en-US" sz="9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56125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400" y="363592"/>
            <a:ext cx="12006800" cy="852324"/>
          </a:xfrm>
        </p:spPr>
        <p:txBody>
          <a:bodyPr>
            <a:normAutofit fontScale="90000"/>
          </a:bodyPr>
          <a:lstStyle/>
          <a:p>
            <a:r>
              <a:rPr lang="en-US" dirty="0">
                <a:solidFill>
                  <a:srgbClr val="0070C0"/>
                </a:solidFill>
                <a:latin typeface="Cambria" panose="02040503050406030204" pitchFamily="18" charset="0"/>
                <a:ea typeface="Cambria" panose="02040503050406030204" pitchFamily="18" charset="0"/>
              </a:rPr>
              <a:t>What is Human-operated </a:t>
            </a:r>
            <a:r>
              <a:rPr lang="en-US" dirty="0" smtClean="0">
                <a:solidFill>
                  <a:srgbClr val="0070C0"/>
                </a:solidFill>
                <a:latin typeface="Cambria" panose="02040503050406030204" pitchFamily="18" charset="0"/>
                <a:ea typeface="Cambria" panose="02040503050406030204" pitchFamily="18" charset="0"/>
              </a:rPr>
              <a:t>ransomware?</a:t>
            </a:r>
            <a:endParaRPr lang="en-US" dirty="0">
              <a:solidFill>
                <a:srgbClr val="0070C0"/>
              </a:solidFill>
            </a:endParaRPr>
          </a:p>
        </p:txBody>
      </p:sp>
      <p:sp>
        <p:nvSpPr>
          <p:cNvPr id="8" name="Subtitle 7"/>
          <p:cNvSpPr>
            <a:spLocks noGrp="1"/>
          </p:cNvSpPr>
          <p:nvPr>
            <p:ph type="subTitle" idx="1"/>
          </p:nvPr>
        </p:nvSpPr>
        <p:spPr>
          <a:xfrm>
            <a:off x="795670" y="1215916"/>
            <a:ext cx="10622830" cy="1126283"/>
          </a:xfrm>
        </p:spPr>
        <p:txBody>
          <a:bodyPr>
            <a:noAutofit/>
          </a:bodyPr>
          <a:lstStyle/>
          <a:p>
            <a:pPr algn="just"/>
            <a:r>
              <a:rPr lang="en-US" dirty="0">
                <a:solidFill>
                  <a:srgbClr val="000000"/>
                </a:solidFill>
                <a:latin typeface="Cambria" panose="02040503050406030204" pitchFamily="18" charset="0"/>
              </a:rPr>
              <a:t>Human-operated ransomware is a planned and coordinated attack by active cybercriminals who employ multiple attack methods [2]</a:t>
            </a:r>
            <a:endParaRPr lang="en-US" sz="2400" dirty="0">
              <a:solidFill>
                <a:schemeClr val="tx1"/>
              </a:solidFill>
              <a:latin typeface="Cambria" panose="02040503050406030204" pitchFamily="18" charset="0"/>
              <a:ea typeface="Cambria" panose="02040503050406030204" pitchFamily="18" charset="0"/>
            </a:endParaRPr>
          </a:p>
        </p:txBody>
      </p:sp>
      <p:sp>
        <p:nvSpPr>
          <p:cNvPr id="10" name="Subtitle 4"/>
          <p:cNvSpPr txBox="1">
            <a:spLocks/>
          </p:cNvSpPr>
          <p:nvPr/>
        </p:nvSpPr>
        <p:spPr>
          <a:xfrm>
            <a:off x="795670" y="2053725"/>
            <a:ext cx="4603644" cy="1447343"/>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fontAlgn="base"/>
            <a:r>
              <a:rPr lang="en-US" sz="2000" dirty="0">
                <a:solidFill>
                  <a:srgbClr val="000000"/>
                </a:solidFill>
                <a:latin typeface="Cambria" panose="02040503050406030204" pitchFamily="18" charset="0"/>
              </a:rPr>
              <a:t>involves cybercriminals actively [3] like​</a:t>
            </a:r>
            <a:endParaRPr lang="en-US" sz="2000" dirty="0">
              <a:solidFill>
                <a:srgbClr val="000000"/>
              </a:solidFill>
              <a:latin typeface="Arial" panose="020B0604020202020204" pitchFamily="34" charset="0"/>
            </a:endParaRPr>
          </a:p>
          <a:p>
            <a:pPr marL="342900" indent="-342900" fontAlgn="base">
              <a:buFont typeface="Wingdings" panose="05000000000000000000" pitchFamily="2" charset="2"/>
              <a:buChar char="§"/>
            </a:pPr>
            <a:r>
              <a:rPr lang="en-US" sz="2000" dirty="0">
                <a:solidFill>
                  <a:srgbClr val="000000"/>
                </a:solidFill>
                <a:latin typeface="Cambria" panose="02040503050406030204" pitchFamily="18" charset="0"/>
              </a:rPr>
              <a:t>"</a:t>
            </a:r>
            <a:r>
              <a:rPr lang="en-US" sz="2000" b="1" dirty="0">
                <a:solidFill>
                  <a:srgbClr val="C00000"/>
                </a:solidFill>
                <a:latin typeface="Cambria" panose="02040503050406030204" pitchFamily="18" charset="0"/>
              </a:rPr>
              <a:t>hands-on-keyboard</a:t>
            </a:r>
            <a:r>
              <a:rPr lang="en-US" sz="2000" dirty="0">
                <a:solidFill>
                  <a:srgbClr val="000000"/>
                </a:solidFill>
                <a:latin typeface="Cambria" panose="02040503050406030204" pitchFamily="18" charset="0"/>
              </a:rPr>
              <a:t>" operations​</a:t>
            </a:r>
            <a:endParaRPr lang="en-US" sz="2000" dirty="0">
              <a:solidFill>
                <a:srgbClr val="000000"/>
              </a:solidFill>
              <a:latin typeface="Arial" panose="020B0604020202020204" pitchFamily="34" charset="0"/>
            </a:endParaRPr>
          </a:p>
          <a:p>
            <a:pPr marL="342900" indent="-342900" fontAlgn="base">
              <a:buFont typeface="Wingdings" panose="05000000000000000000" pitchFamily="2" charset="2"/>
              <a:buChar char="§"/>
            </a:pPr>
            <a:r>
              <a:rPr lang="en-US" sz="2000" dirty="0">
                <a:solidFill>
                  <a:srgbClr val="000000"/>
                </a:solidFill>
                <a:latin typeface="Cambria" panose="02040503050406030204" pitchFamily="18" charset="0"/>
              </a:rPr>
              <a:t>focusing on entire organizations </a:t>
            </a:r>
            <a:r>
              <a:rPr lang="en-US" sz="2000" dirty="0" smtClean="0">
                <a:solidFill>
                  <a:srgbClr val="000000"/>
                </a:solidFill>
                <a:latin typeface="Cambria" panose="02040503050406030204" pitchFamily="18" charset="0"/>
              </a:rPr>
              <a:t>​</a:t>
            </a:r>
            <a:endParaRPr lang="en-US" sz="2000" dirty="0">
              <a:solidFill>
                <a:srgbClr val="000000"/>
              </a:solidFill>
              <a:latin typeface="Arial" panose="020B0604020202020204" pitchFamily="34" charset="0"/>
            </a:endParaRPr>
          </a:p>
        </p:txBody>
      </p:sp>
      <p:sp>
        <p:nvSpPr>
          <p:cNvPr id="3" name="AutoShape 2" descr="Understanding Ransomware Attack Stages and AI's Role in Cybersecurity"/>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p:nvPr/>
        </p:nvPicPr>
        <p:blipFill>
          <a:blip r:embed="rId2"/>
          <a:stretch>
            <a:fillRect/>
          </a:stretch>
        </p:blipFill>
        <p:spPr>
          <a:xfrm>
            <a:off x="1417663" y="3563299"/>
            <a:ext cx="9378844" cy="2753750"/>
          </a:xfrm>
          <a:prstGeom prst="rect">
            <a:avLst/>
          </a:prstGeom>
        </p:spPr>
      </p:pic>
      <p:sp>
        <p:nvSpPr>
          <p:cNvPr id="5" name="Rectangle 4"/>
          <p:cNvSpPr/>
          <p:nvPr/>
        </p:nvSpPr>
        <p:spPr>
          <a:xfrm>
            <a:off x="5433479" y="2068240"/>
            <a:ext cx="6473371" cy="1477328"/>
          </a:xfrm>
          <a:prstGeom prst="rect">
            <a:avLst/>
          </a:prstGeom>
        </p:spPr>
        <p:txBody>
          <a:bodyPr wrap="square">
            <a:spAutoFit/>
          </a:bodyPr>
          <a:lstStyle/>
          <a:p>
            <a:pPr fontAlgn="base"/>
            <a:r>
              <a:rPr lang="en-US" dirty="0">
                <a:solidFill>
                  <a:srgbClr val="000000"/>
                </a:solidFill>
                <a:latin typeface="Cambria" panose="02040503050406030204" pitchFamily="18" charset="0"/>
              </a:rPr>
              <a:t>The attackers </a:t>
            </a:r>
            <a:r>
              <a:rPr lang="en-US" b="1" dirty="0">
                <a:solidFill>
                  <a:srgbClr val="C00000"/>
                </a:solidFill>
                <a:latin typeface="Cambria" panose="02040503050406030204" pitchFamily="18" charset="0"/>
              </a:rPr>
              <a:t>leverage their knowledge</a:t>
            </a:r>
            <a:r>
              <a:rPr lang="en-US" b="1" dirty="0">
                <a:solidFill>
                  <a:srgbClr val="000000"/>
                </a:solidFill>
                <a:latin typeface="Cambria" panose="02040503050406030204" pitchFamily="18" charset="0"/>
              </a:rPr>
              <a:t> </a:t>
            </a:r>
            <a:r>
              <a:rPr lang="en-US" dirty="0">
                <a:solidFill>
                  <a:srgbClr val="000000"/>
                </a:solidFill>
                <a:latin typeface="Cambria" panose="02040503050406030204" pitchFamily="18" charset="0"/>
              </a:rPr>
              <a:t>of ​</a:t>
            </a:r>
            <a:endParaRPr lang="en-US" dirty="0">
              <a:solidFill>
                <a:srgbClr val="000000"/>
              </a:solidFill>
              <a:latin typeface="Arial" panose="020B0604020202020204" pitchFamily="34" charset="0"/>
            </a:endParaRPr>
          </a:p>
          <a:p>
            <a:pPr marL="342900" indent="-342900" fontAlgn="base">
              <a:buFont typeface="Wingdings" panose="05000000000000000000" pitchFamily="2" charset="2"/>
              <a:buChar char="§"/>
            </a:pPr>
            <a:r>
              <a:rPr lang="en-US" dirty="0">
                <a:solidFill>
                  <a:srgbClr val="000000"/>
                </a:solidFill>
                <a:latin typeface="Cambria" panose="02040503050406030204" pitchFamily="18" charset="0"/>
              </a:rPr>
              <a:t>typical system and security misconfigurations​</a:t>
            </a:r>
            <a:endParaRPr lang="en-US" dirty="0">
              <a:solidFill>
                <a:srgbClr val="000000"/>
              </a:solidFill>
              <a:latin typeface="Arial" panose="020B0604020202020204" pitchFamily="34" charset="0"/>
            </a:endParaRPr>
          </a:p>
          <a:p>
            <a:pPr marL="342900" indent="-342900" fontAlgn="base">
              <a:buFont typeface="Wingdings" panose="05000000000000000000" pitchFamily="2" charset="2"/>
              <a:buChar char="§"/>
            </a:pPr>
            <a:r>
              <a:rPr lang="en-US" dirty="0">
                <a:solidFill>
                  <a:srgbClr val="000000"/>
                </a:solidFill>
                <a:latin typeface="Cambria" panose="02040503050406030204" pitchFamily="18" charset="0"/>
              </a:rPr>
              <a:t>aim to penetrate the organization​</a:t>
            </a:r>
            <a:endParaRPr lang="en-US" dirty="0">
              <a:solidFill>
                <a:srgbClr val="000000"/>
              </a:solidFill>
              <a:latin typeface="Arial" panose="020B0604020202020204" pitchFamily="34" charset="0"/>
            </a:endParaRPr>
          </a:p>
          <a:p>
            <a:pPr marL="342900" indent="-342900" fontAlgn="base">
              <a:buFont typeface="Wingdings" panose="05000000000000000000" pitchFamily="2" charset="2"/>
              <a:buChar char="§"/>
            </a:pPr>
            <a:r>
              <a:rPr lang="en-US" dirty="0">
                <a:solidFill>
                  <a:srgbClr val="000000"/>
                </a:solidFill>
                <a:latin typeface="Cambria" panose="02040503050406030204" pitchFamily="18" charset="0"/>
              </a:rPr>
              <a:t>move laterally across the network​</a:t>
            </a:r>
            <a:endParaRPr lang="en-US" dirty="0">
              <a:solidFill>
                <a:srgbClr val="000000"/>
              </a:solidFill>
              <a:latin typeface="Arial" panose="020B0604020202020204" pitchFamily="34" charset="0"/>
            </a:endParaRPr>
          </a:p>
          <a:p>
            <a:pPr marL="342900" indent="-342900" fontAlgn="base">
              <a:buFont typeface="Wingdings" panose="05000000000000000000" pitchFamily="2" charset="2"/>
              <a:buChar char="§"/>
            </a:pPr>
            <a:r>
              <a:rPr lang="en-US" dirty="0">
                <a:solidFill>
                  <a:srgbClr val="000000"/>
                </a:solidFill>
                <a:latin typeface="Cambria" panose="02040503050406030204" pitchFamily="18" charset="0"/>
              </a:rPr>
              <a:t>exploit vulnerabilities.​</a:t>
            </a:r>
            <a:endParaRPr lang="en-US" dirty="0">
              <a:solidFill>
                <a:srgbClr val="000000"/>
              </a:solidFill>
              <a:latin typeface="Arial" panose="020B0604020202020204" pitchFamily="34" charset="0"/>
            </a:endParaRPr>
          </a:p>
        </p:txBody>
      </p:sp>
      <p:sp>
        <p:nvSpPr>
          <p:cNvPr id="6" name="Rectangle 5"/>
          <p:cNvSpPr/>
          <p:nvPr/>
        </p:nvSpPr>
        <p:spPr>
          <a:xfrm>
            <a:off x="0" y="6334780"/>
            <a:ext cx="12893675" cy="523220"/>
          </a:xfrm>
          <a:prstGeom prst="rect">
            <a:avLst/>
          </a:prstGeom>
        </p:spPr>
        <p:txBody>
          <a:bodyPr wrap="square">
            <a:spAutoFit/>
          </a:bodyPr>
          <a:lstStyle/>
          <a:p>
            <a:pPr fontAlgn="base"/>
            <a:r>
              <a:rPr lang="en-US" sz="1400" dirty="0">
                <a:solidFill>
                  <a:srgbClr val="000000"/>
                </a:solidFill>
                <a:latin typeface="Cambria" panose="02040503050406030204" pitchFamily="18" charset="0"/>
                <a:ea typeface="Cambria" panose="02040503050406030204" pitchFamily="18" charset="0"/>
              </a:rPr>
              <a:t>[2] </a:t>
            </a:r>
            <a:r>
              <a:rPr lang="en-US" sz="1400" u="sng" dirty="0">
                <a:solidFill>
                  <a:srgbClr val="467886"/>
                </a:solidFill>
                <a:latin typeface="Cambria" panose="02040503050406030204" pitchFamily="18" charset="0"/>
                <a:ea typeface="Cambria" panose="02040503050406030204" pitchFamily="18" charset="0"/>
                <a:hlinkClick r:id="rId3"/>
              </a:rPr>
              <a:t>https://learn.microsoft.com/en-us/defender-xdr/playbook-detecting-ransomware-m365-defender</a:t>
            </a:r>
            <a:r>
              <a:rPr lang="en-US" sz="1400" dirty="0">
                <a:solidFill>
                  <a:srgbClr val="000000"/>
                </a:solidFill>
                <a:latin typeface="Cambria" panose="02040503050406030204" pitchFamily="18" charset="0"/>
                <a:ea typeface="Cambria" panose="02040503050406030204" pitchFamily="18" charset="0"/>
              </a:rPr>
              <a:t>​</a:t>
            </a:r>
          </a:p>
          <a:p>
            <a:pPr fontAlgn="base"/>
            <a:r>
              <a:rPr lang="en-US" sz="1400" dirty="0">
                <a:solidFill>
                  <a:srgbClr val="000000"/>
                </a:solidFill>
                <a:latin typeface="Cambria" panose="02040503050406030204" pitchFamily="18" charset="0"/>
                <a:ea typeface="Cambria" panose="02040503050406030204" pitchFamily="18" charset="0"/>
              </a:rPr>
              <a:t>[3] </a:t>
            </a:r>
            <a:r>
              <a:rPr lang="en-US" sz="1400" dirty="0" err="1">
                <a:solidFill>
                  <a:srgbClr val="222222"/>
                </a:solidFill>
                <a:latin typeface="Cambria" panose="02040503050406030204" pitchFamily="18" charset="0"/>
                <a:ea typeface="Cambria" panose="02040503050406030204" pitchFamily="18" charset="0"/>
              </a:rPr>
              <a:t>Ferdous</a:t>
            </a:r>
            <a:r>
              <a:rPr lang="en-US" sz="1400" dirty="0">
                <a:solidFill>
                  <a:srgbClr val="222222"/>
                </a:solidFill>
                <a:latin typeface="Cambria" panose="02040503050406030204" pitchFamily="18" charset="0"/>
                <a:ea typeface="Cambria" panose="02040503050406030204" pitchFamily="18" charset="0"/>
              </a:rPr>
              <a:t>, </a:t>
            </a:r>
            <a:r>
              <a:rPr lang="en-US" sz="1400" dirty="0" err="1">
                <a:solidFill>
                  <a:srgbClr val="222222"/>
                </a:solidFill>
                <a:latin typeface="Cambria" panose="02040503050406030204" pitchFamily="18" charset="0"/>
                <a:ea typeface="Cambria" panose="02040503050406030204" pitchFamily="18" charset="0"/>
              </a:rPr>
              <a:t>Jannatul</a:t>
            </a:r>
            <a:r>
              <a:rPr lang="en-US" sz="1400" dirty="0">
                <a:solidFill>
                  <a:srgbClr val="222222"/>
                </a:solidFill>
                <a:latin typeface="Cambria" panose="02040503050406030204" pitchFamily="18" charset="0"/>
                <a:ea typeface="Cambria" panose="02040503050406030204" pitchFamily="18" charset="0"/>
              </a:rPr>
              <a:t>, </a:t>
            </a:r>
            <a:r>
              <a:rPr lang="en-US" sz="1400" dirty="0" err="1">
                <a:solidFill>
                  <a:srgbClr val="222222"/>
                </a:solidFill>
                <a:latin typeface="Cambria" panose="02040503050406030204" pitchFamily="18" charset="0"/>
                <a:ea typeface="Cambria" panose="02040503050406030204" pitchFamily="18" charset="0"/>
              </a:rPr>
              <a:t>Rafiqul</a:t>
            </a:r>
            <a:r>
              <a:rPr lang="en-US" sz="1400" dirty="0">
                <a:solidFill>
                  <a:srgbClr val="222222"/>
                </a:solidFill>
                <a:latin typeface="Cambria" panose="02040503050406030204" pitchFamily="18" charset="0"/>
                <a:ea typeface="Cambria" panose="02040503050406030204" pitchFamily="18" charset="0"/>
              </a:rPr>
              <a:t> Islam, </a:t>
            </a:r>
            <a:r>
              <a:rPr lang="en-US" sz="1400" dirty="0" err="1">
                <a:solidFill>
                  <a:srgbClr val="222222"/>
                </a:solidFill>
                <a:latin typeface="Cambria" panose="02040503050406030204" pitchFamily="18" charset="0"/>
                <a:ea typeface="Cambria" panose="02040503050406030204" pitchFamily="18" charset="0"/>
              </a:rPr>
              <a:t>Arash</a:t>
            </a:r>
            <a:r>
              <a:rPr lang="en-US" sz="1400" dirty="0">
                <a:solidFill>
                  <a:srgbClr val="222222"/>
                </a:solidFill>
                <a:latin typeface="Cambria" panose="02040503050406030204" pitchFamily="18" charset="0"/>
                <a:ea typeface="Cambria" panose="02040503050406030204" pitchFamily="18" charset="0"/>
              </a:rPr>
              <a:t> </a:t>
            </a:r>
            <a:r>
              <a:rPr lang="en-US" sz="1400" dirty="0" err="1">
                <a:solidFill>
                  <a:srgbClr val="222222"/>
                </a:solidFill>
                <a:latin typeface="Cambria" panose="02040503050406030204" pitchFamily="18" charset="0"/>
                <a:ea typeface="Cambria" panose="02040503050406030204" pitchFamily="18" charset="0"/>
              </a:rPr>
              <a:t>Mahboubi</a:t>
            </a:r>
            <a:r>
              <a:rPr lang="en-US" sz="1400" dirty="0">
                <a:solidFill>
                  <a:srgbClr val="222222"/>
                </a:solidFill>
                <a:latin typeface="Cambria" panose="02040503050406030204" pitchFamily="18" charset="0"/>
                <a:ea typeface="Cambria" panose="02040503050406030204" pitchFamily="18" charset="0"/>
              </a:rPr>
              <a:t>, and Md </a:t>
            </a:r>
            <a:r>
              <a:rPr lang="en-US" sz="1400" dirty="0" err="1">
                <a:solidFill>
                  <a:srgbClr val="222222"/>
                </a:solidFill>
                <a:latin typeface="Cambria" panose="02040503050406030204" pitchFamily="18" charset="0"/>
                <a:ea typeface="Cambria" panose="02040503050406030204" pitchFamily="18" charset="0"/>
              </a:rPr>
              <a:t>Zahidul</a:t>
            </a:r>
            <a:r>
              <a:rPr lang="en-US" sz="1400" dirty="0">
                <a:solidFill>
                  <a:srgbClr val="222222"/>
                </a:solidFill>
                <a:latin typeface="Cambria" panose="02040503050406030204" pitchFamily="18" charset="0"/>
                <a:ea typeface="Cambria" panose="02040503050406030204" pitchFamily="18" charset="0"/>
              </a:rPr>
              <a:t> Islam. "AI-based Ransomware Detection: A Comprehensive Review." </a:t>
            </a:r>
            <a:r>
              <a:rPr lang="en-US" sz="1400" i="1" dirty="0">
                <a:solidFill>
                  <a:srgbClr val="222222"/>
                </a:solidFill>
                <a:latin typeface="Cambria" panose="02040503050406030204" pitchFamily="18" charset="0"/>
                <a:ea typeface="Cambria" panose="02040503050406030204" pitchFamily="18" charset="0"/>
              </a:rPr>
              <a:t>IEEE Access</a:t>
            </a:r>
            <a:r>
              <a:rPr lang="en-US" sz="1400" dirty="0">
                <a:solidFill>
                  <a:srgbClr val="222222"/>
                </a:solidFill>
                <a:latin typeface="Cambria" panose="02040503050406030204" pitchFamily="18" charset="0"/>
                <a:ea typeface="Cambria" panose="02040503050406030204" pitchFamily="18" charset="0"/>
              </a:rPr>
              <a:t> (2024).</a:t>
            </a:r>
            <a:endParaRPr lang="en-US" sz="1400" b="0"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37939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BEF0EE8-F4C4-45EF-A6CC-4F366959CDD0}"/>
              </a:ext>
              <a:ext uri="{C183D7F6-B498-43B3-948B-1728B52AA6E4}">
                <adec:decorative xmlns="" xmlns:adec="http://schemas.microsoft.com/office/drawing/2017/decorative" val="1"/>
              </a:ext>
            </a:extLst>
          </p:cNvPr>
          <p:cNvCxnSpPr/>
          <p:nvPr/>
        </p:nvCxnSpPr>
        <p:spPr>
          <a:xfrm>
            <a:off x="0" y="4369151"/>
            <a:ext cx="12192000" cy="0"/>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E913A56C-B488-46E3-AE86-364104C773BB}"/>
              </a:ext>
              <a:ext uri="{C183D7F6-B498-43B3-948B-1728B52AA6E4}">
                <adec:decorative xmlns="" xmlns:adec="http://schemas.microsoft.com/office/drawing/2017/decorative" val="1"/>
              </a:ext>
            </a:extLst>
          </p:cNvPr>
          <p:cNvGrpSpPr/>
          <p:nvPr/>
        </p:nvGrpSpPr>
        <p:grpSpPr>
          <a:xfrm>
            <a:off x="5030218" y="2227097"/>
            <a:ext cx="840230" cy="2339032"/>
            <a:chOff x="5030218" y="2786340"/>
            <a:chExt cx="840230" cy="2339032"/>
          </a:xfrm>
        </p:grpSpPr>
        <p:cxnSp>
          <p:nvCxnSpPr>
            <p:cNvPr id="37" name="Straight Connector 36">
              <a:extLst>
                <a:ext uri="{FF2B5EF4-FFF2-40B4-BE49-F238E27FC236}">
                  <a16:creationId xmlns:a16="http://schemas.microsoft.com/office/drawing/2014/main" id="{B99E0212-DC37-4DE0-ABA4-AA977AE98537}"/>
                </a:ext>
                <a:ext uri="{C183D7F6-B498-43B3-948B-1728B52AA6E4}">
                  <adec:decorative xmlns="" xmlns:adec="http://schemas.microsoft.com/office/drawing/2017/decorative" val="1"/>
                </a:ext>
              </a:extLst>
            </p:cNvPr>
            <p:cNvCxnSpPr>
              <a:cxnSpLocks/>
            </p:cNvCxnSpPr>
            <p:nvPr/>
          </p:nvCxnSpPr>
          <p:spPr>
            <a:xfrm>
              <a:off x="5450333" y="3615138"/>
              <a:ext cx="0" cy="1510234"/>
            </a:xfrm>
            <a:prstGeom prst="line">
              <a:avLst/>
            </a:prstGeom>
            <a:ln w="28575">
              <a:solidFill>
                <a:srgbClr val="6B2929"/>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804FC59-E50C-435B-A845-030DBC4B63A7}"/>
                </a:ext>
                <a:ext uri="{C183D7F6-B498-43B3-948B-1728B52AA6E4}">
                  <adec:decorative xmlns="" xmlns:adec="http://schemas.microsoft.com/office/drawing/2017/decorative" val="1"/>
                </a:ext>
              </a:extLst>
            </p:cNvPr>
            <p:cNvGrpSpPr/>
            <p:nvPr/>
          </p:nvGrpSpPr>
          <p:grpSpPr>
            <a:xfrm>
              <a:off x="5030218" y="2786340"/>
              <a:ext cx="840230" cy="840228"/>
              <a:chOff x="4403256" y="2786340"/>
              <a:chExt cx="840230" cy="840228"/>
            </a:xfrm>
          </p:grpSpPr>
          <p:sp>
            <p:nvSpPr>
              <p:cNvPr id="39" name="Oval 38">
                <a:extLst>
                  <a:ext uri="{FF2B5EF4-FFF2-40B4-BE49-F238E27FC236}">
                    <a16:creationId xmlns:a16="http://schemas.microsoft.com/office/drawing/2014/main" id="{EE932256-EDDA-483C-96CD-BF7D4007726B}"/>
                  </a:ext>
                </a:extLst>
              </p:cNvPr>
              <p:cNvSpPr/>
              <p:nvPr/>
            </p:nvSpPr>
            <p:spPr bwMode="auto">
              <a:xfrm>
                <a:off x="4403256" y="2786340"/>
                <a:ext cx="840230" cy="84022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6" name="Group 44">
                <a:extLst>
                  <a:ext uri="{FF2B5EF4-FFF2-40B4-BE49-F238E27FC236}">
                    <a16:creationId xmlns:a16="http://schemas.microsoft.com/office/drawing/2014/main" id="{B7C905E2-5765-4045-B334-8D062EDD54DF}"/>
                  </a:ext>
                </a:extLst>
              </p:cNvPr>
              <p:cNvGrpSpPr>
                <a:grpSpLocks noChangeAspect="1"/>
              </p:cNvGrpSpPr>
              <p:nvPr/>
            </p:nvGrpSpPr>
            <p:grpSpPr bwMode="auto">
              <a:xfrm>
                <a:off x="4678472" y="3014955"/>
                <a:ext cx="289798" cy="382999"/>
                <a:chOff x="4171" y="796"/>
                <a:chExt cx="199" cy="263"/>
              </a:xfrm>
              <a:solidFill>
                <a:srgbClr val="FFFFFF"/>
              </a:solidFill>
            </p:grpSpPr>
            <p:sp>
              <p:nvSpPr>
                <p:cNvPr id="48" name="Freeform 45">
                  <a:extLst>
                    <a:ext uri="{FF2B5EF4-FFF2-40B4-BE49-F238E27FC236}">
                      <a16:creationId xmlns:a16="http://schemas.microsoft.com/office/drawing/2014/main" id="{070CCF44-4D93-4196-A45D-CA8B97E88A07}"/>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9" name="Freeform 46">
                  <a:extLst>
                    <a:ext uri="{FF2B5EF4-FFF2-40B4-BE49-F238E27FC236}">
                      <a16:creationId xmlns:a16="http://schemas.microsoft.com/office/drawing/2014/main" id="{7967BC93-5268-481B-9D18-443E871752A1}"/>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0" name="Freeform 47">
                  <a:extLst>
                    <a:ext uri="{FF2B5EF4-FFF2-40B4-BE49-F238E27FC236}">
                      <a16:creationId xmlns:a16="http://schemas.microsoft.com/office/drawing/2014/main" id="{07C9F5D5-AB86-4269-B670-4C4ECD260653}"/>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grpSp>
        <p:nvGrpSpPr>
          <p:cNvPr id="34" name="Group 33">
            <a:extLst>
              <a:ext uri="{FF2B5EF4-FFF2-40B4-BE49-F238E27FC236}">
                <a16:creationId xmlns:a16="http://schemas.microsoft.com/office/drawing/2014/main" id="{73A251D2-2CC5-4AA5-ACD6-4ADF5934F8ED}"/>
              </a:ext>
              <a:ext uri="{C183D7F6-B498-43B3-948B-1728B52AA6E4}">
                <adec:decorative xmlns="" xmlns:adec="http://schemas.microsoft.com/office/drawing/2017/decorative" val="1"/>
              </a:ext>
            </a:extLst>
          </p:cNvPr>
          <p:cNvGrpSpPr/>
          <p:nvPr/>
        </p:nvGrpSpPr>
        <p:grpSpPr>
          <a:xfrm>
            <a:off x="6283875" y="1812894"/>
            <a:ext cx="840230" cy="2749824"/>
            <a:chOff x="6283875" y="2372137"/>
            <a:chExt cx="840230" cy="2749824"/>
          </a:xfrm>
        </p:grpSpPr>
        <p:cxnSp>
          <p:nvCxnSpPr>
            <p:cNvPr id="57" name="Straight Connector 56">
              <a:extLst>
                <a:ext uri="{FF2B5EF4-FFF2-40B4-BE49-F238E27FC236}">
                  <a16:creationId xmlns:a16="http://schemas.microsoft.com/office/drawing/2014/main" id="{0A3C00E6-0FFF-464D-AF67-91717CB93839}"/>
                </a:ext>
                <a:ext uri="{C183D7F6-B498-43B3-948B-1728B52AA6E4}">
                  <adec:decorative xmlns="" xmlns:adec="http://schemas.microsoft.com/office/drawing/2017/decorative" val="1"/>
                </a:ext>
              </a:extLst>
            </p:cNvPr>
            <p:cNvCxnSpPr>
              <a:cxnSpLocks/>
            </p:cNvCxnSpPr>
            <p:nvPr/>
          </p:nvCxnSpPr>
          <p:spPr>
            <a:xfrm>
              <a:off x="6703990" y="3014955"/>
              <a:ext cx="0" cy="2107006"/>
            </a:xfrm>
            <a:prstGeom prst="line">
              <a:avLst/>
            </a:prstGeom>
            <a:ln w="28575">
              <a:solidFill>
                <a:srgbClr val="6B2929"/>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A6514DF-D379-45F2-850F-788FD40ADD05}"/>
                </a:ext>
                <a:ext uri="{C183D7F6-B498-43B3-948B-1728B52AA6E4}">
                  <adec:decorative xmlns="" xmlns:adec="http://schemas.microsoft.com/office/drawing/2017/decorative" val="1"/>
                </a:ext>
              </a:extLst>
            </p:cNvPr>
            <p:cNvGrpSpPr/>
            <p:nvPr/>
          </p:nvGrpSpPr>
          <p:grpSpPr>
            <a:xfrm>
              <a:off x="6283875" y="2372137"/>
              <a:ext cx="840230" cy="840228"/>
              <a:chOff x="6283875" y="2372137"/>
              <a:chExt cx="840230" cy="840228"/>
            </a:xfrm>
          </p:grpSpPr>
          <p:sp>
            <p:nvSpPr>
              <p:cNvPr id="60" name="Oval 59">
                <a:extLst>
                  <a:ext uri="{FF2B5EF4-FFF2-40B4-BE49-F238E27FC236}">
                    <a16:creationId xmlns:a16="http://schemas.microsoft.com/office/drawing/2014/main" id="{289FA00B-5FD2-4896-9CD6-ECE5C56FC650}"/>
                  </a:ext>
                  <a:ext uri="{C183D7F6-B498-43B3-948B-1728B52AA6E4}">
                    <adec:decorative xmlns="" xmlns:adec="http://schemas.microsoft.com/office/drawing/2017/decorative" val="1"/>
                  </a:ext>
                </a:extLst>
              </p:cNvPr>
              <p:cNvSpPr/>
              <p:nvPr/>
            </p:nvSpPr>
            <p:spPr bwMode="auto">
              <a:xfrm>
                <a:off x="6283875" y="2372137"/>
                <a:ext cx="840230" cy="84022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98704AB1-5FF6-4601-B969-0A72092C171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488534" y="2604898"/>
                <a:ext cx="430912" cy="374706"/>
              </a:xfrm>
              <a:prstGeom prst="rect">
                <a:avLst/>
              </a:prstGeom>
            </p:spPr>
          </p:pic>
        </p:grpSp>
      </p:gr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a:xfrm>
            <a:off x="567431" y="176905"/>
            <a:ext cx="11062396" cy="1325563"/>
          </a:xfrm>
        </p:spPr>
        <p:txBody>
          <a:bodyPr>
            <a:noAutofit/>
          </a:bodyPr>
          <a:lstStyle/>
          <a:p>
            <a:r>
              <a:rPr lang="en-US" sz="5400" dirty="0">
                <a:solidFill>
                  <a:srgbClr val="0070C0"/>
                </a:solidFill>
                <a:latin typeface="Cambria" panose="02040503050406030204" pitchFamily="18" charset="0"/>
                <a:ea typeface="Cambria" panose="02040503050406030204" pitchFamily="18" charset="0"/>
              </a:rPr>
              <a:t>Evolution of </a:t>
            </a:r>
            <a:r>
              <a:rPr lang="en-US" sz="5400" dirty="0" smtClean="0">
                <a:solidFill>
                  <a:srgbClr val="0070C0"/>
                </a:solidFill>
                <a:latin typeface="Cambria" panose="02040503050406030204" pitchFamily="18" charset="0"/>
                <a:ea typeface="Cambria" panose="02040503050406030204" pitchFamily="18" charset="0"/>
              </a:rPr>
              <a:t>Ransomware models [4]</a:t>
            </a:r>
            <a:endParaRPr lang="en-US" sz="5400" dirty="0">
              <a:solidFill>
                <a:srgbClr val="0070C0"/>
              </a:solidFill>
              <a:latin typeface="Cambria" panose="02040503050406030204" pitchFamily="18" charset="0"/>
              <a:ea typeface="Cambria" panose="02040503050406030204" pitchFamily="18" charset="0"/>
            </a:endParaRPr>
          </a:p>
        </p:txBody>
      </p:sp>
      <p:sp>
        <p:nvSpPr>
          <p:cNvPr id="64" name="TextBox 63">
            <a:extLst>
              <a:ext uri="{FF2B5EF4-FFF2-40B4-BE49-F238E27FC236}">
                <a16:creationId xmlns:a16="http://schemas.microsoft.com/office/drawing/2014/main" id="{5F585F64-2684-4588-A4F6-8CDA33318C66}"/>
              </a:ext>
            </a:extLst>
          </p:cNvPr>
          <p:cNvSpPr txBox="1"/>
          <p:nvPr/>
        </p:nvSpPr>
        <p:spPr>
          <a:xfrm>
            <a:off x="658100" y="2255994"/>
            <a:ext cx="182742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Cryptolocker</a:t>
            </a:r>
          </a:p>
        </p:txBody>
      </p:sp>
      <p:sp>
        <p:nvSpPr>
          <p:cNvPr id="67" name="TextBox 66">
            <a:extLst>
              <a:ext uri="{FF2B5EF4-FFF2-40B4-BE49-F238E27FC236}">
                <a16:creationId xmlns:a16="http://schemas.microsoft.com/office/drawing/2014/main" id="{A430C3B6-1CEF-4BD6-9365-10E2B679E22A}"/>
              </a:ext>
              <a:ext uri="{C183D7F6-B498-43B3-948B-1728B52AA6E4}">
                <adec:decorative xmlns="" xmlns:adec="http://schemas.microsoft.com/office/drawing/2017/decorative" val="0"/>
              </a:ext>
            </a:extLst>
          </p:cNvPr>
          <p:cNvSpPr txBox="1"/>
          <p:nvPr/>
        </p:nvSpPr>
        <p:spPr>
          <a:xfrm>
            <a:off x="1569716" y="3757853"/>
            <a:ext cx="10703074" cy="517065"/>
          </a:xfrm>
          <a:prstGeom prst="rect">
            <a:avLst/>
          </a:prstGeom>
          <a:solidFill>
            <a:srgbClr val="E6E6E6"/>
          </a:solidFill>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Opportunistic Ransomware </a:t>
            </a:r>
            <a:r>
              <a:rPr lang="en-US" sz="1600" i="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Single Device</a:t>
            </a:r>
          </a:p>
        </p:txBody>
      </p:sp>
      <p:sp>
        <p:nvSpPr>
          <p:cNvPr id="151" name="TextBox 150">
            <a:extLst>
              <a:ext uri="{FF2B5EF4-FFF2-40B4-BE49-F238E27FC236}">
                <a16:creationId xmlns:a16="http://schemas.microsoft.com/office/drawing/2014/main" id="{85C802AE-468F-4B1A-BB84-125A01385EC4}"/>
              </a:ext>
              <a:ext uri="{C183D7F6-B498-43B3-948B-1728B52AA6E4}">
                <adec:decorative xmlns="" xmlns:adec="http://schemas.microsoft.com/office/drawing/2017/decorative" val="0"/>
              </a:ext>
            </a:extLst>
          </p:cNvPr>
          <p:cNvSpPr txBox="1"/>
          <p:nvPr/>
        </p:nvSpPr>
        <p:spPr>
          <a:xfrm>
            <a:off x="1064039" y="4487270"/>
            <a:ext cx="1024963"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2013</a:t>
            </a:r>
            <a:endParaRPr kumimoji="0" lang="en-US" sz="2000" b="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1" name="!! Left">
            <a:extLst>
              <a:ext uri="{FF2B5EF4-FFF2-40B4-BE49-F238E27FC236}">
                <a16:creationId xmlns:a16="http://schemas.microsoft.com/office/drawing/2014/main" id="{A60FCFC7-3DEC-4C3B-9764-3BE8D6832518}"/>
              </a:ext>
              <a:ext uri="{C183D7F6-B498-43B3-948B-1728B52AA6E4}">
                <adec:decorative xmlns="" xmlns:adec="http://schemas.microsoft.com/office/drawing/2017/decorative" val="0"/>
              </a:ext>
            </a:extLst>
          </p:cNvPr>
          <p:cNvSpPr/>
          <p:nvPr/>
        </p:nvSpPr>
        <p:spPr bwMode="auto">
          <a:xfrm>
            <a:off x="2231292" y="5211130"/>
            <a:ext cx="2685134" cy="883335"/>
          </a:xfrm>
          <a:prstGeom prst="rect">
            <a:avLst/>
          </a:prstGeom>
          <a:solidFill>
            <a:srgbClr val="6B2929"/>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400" b="1">
                <a:gradFill>
                  <a:gsLst>
                    <a:gs pos="0">
                      <a:schemeClr val="bg1"/>
                    </a:gs>
                    <a:gs pos="98000">
                      <a:schemeClr val="bg1"/>
                    </a:gs>
                  </a:gsLst>
                  <a:lin ang="5400000" scaled="1"/>
                </a:gradFill>
                <a:ea typeface="Segoe UI" pitchFamily="34" charset="0"/>
                <a:cs typeface="Segoe UI" pitchFamily="34" charset="0"/>
              </a:rPr>
              <a:t>2013 - New Business Model</a:t>
            </a:r>
          </a:p>
          <a:p>
            <a:pPr defTabSz="914102" fontAlgn="base">
              <a:spcBef>
                <a:spcPct val="0"/>
              </a:spcBef>
              <a:spcAft>
                <a:spcPct val="0"/>
              </a:spcAft>
            </a:pPr>
            <a:r>
              <a:rPr lang="en-US" sz="1200">
                <a:gradFill>
                  <a:gsLst>
                    <a:gs pos="0">
                      <a:schemeClr val="bg1"/>
                    </a:gs>
                    <a:gs pos="98000">
                      <a:schemeClr val="bg1"/>
                    </a:gs>
                  </a:gsLst>
                  <a:lin ang="5400000" scaled="1"/>
                </a:gradFill>
                <a:latin typeface="+mj-lt"/>
                <a:ea typeface="Segoe UI" pitchFamily="34" charset="0"/>
                <a:cs typeface="Segoe UI" pitchFamily="34" charset="0"/>
              </a:rPr>
              <a:t>Monetizes by extorting need to access data (single device)</a:t>
            </a:r>
          </a:p>
        </p:txBody>
      </p:sp>
      <p:sp>
        <p:nvSpPr>
          <p:cNvPr id="51" name="TextBox 50">
            <a:extLst>
              <a:ext uri="{FF2B5EF4-FFF2-40B4-BE49-F238E27FC236}">
                <a16:creationId xmlns:a16="http://schemas.microsoft.com/office/drawing/2014/main" id="{AF1AE142-34F4-4ECA-8B58-077903305E73}"/>
              </a:ext>
              <a:ext uri="{C183D7F6-B498-43B3-948B-1728B52AA6E4}">
                <adec:decorative xmlns="" xmlns:adec="http://schemas.microsoft.com/office/drawing/2017/decorative" val="0"/>
              </a:ext>
            </a:extLst>
          </p:cNvPr>
          <p:cNvSpPr txBox="1"/>
          <p:nvPr/>
        </p:nvSpPr>
        <p:spPr>
          <a:xfrm>
            <a:off x="4566292" y="1703162"/>
            <a:ext cx="182742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Wannacrypt</a:t>
            </a:r>
          </a:p>
        </p:txBody>
      </p:sp>
      <p:sp>
        <p:nvSpPr>
          <p:cNvPr id="53" name="!! grey">
            <a:extLst>
              <a:ext uri="{FF2B5EF4-FFF2-40B4-BE49-F238E27FC236}">
                <a16:creationId xmlns:a16="http://schemas.microsoft.com/office/drawing/2014/main" id="{08D5844A-30DE-4B7C-BF53-D8FD74B81BED}"/>
              </a:ext>
              <a:ext uri="{C183D7F6-B498-43B3-948B-1728B52AA6E4}">
                <adec:decorative xmlns="" xmlns:adec="http://schemas.microsoft.com/office/drawing/2017/decorative" val="1"/>
              </a:ext>
            </a:extLst>
          </p:cNvPr>
          <p:cNvSpPr txBox="1"/>
          <p:nvPr/>
        </p:nvSpPr>
        <p:spPr>
          <a:xfrm>
            <a:off x="7957647" y="3160494"/>
            <a:ext cx="4234346" cy="517065"/>
          </a:xfrm>
          <a:prstGeom prst="rect">
            <a:avLst/>
          </a:prstGeom>
          <a:gradFill>
            <a:gsLst>
              <a:gs pos="6000">
                <a:schemeClr val="bg1"/>
              </a:gs>
              <a:gs pos="21000">
                <a:srgbClr val="BFBFBF"/>
              </a:gs>
            </a:gsLst>
            <a:lin ang="0" scaled="0"/>
          </a:gradFill>
        </p:spPr>
        <p:txBody>
          <a:bodyPr wrap="square" lIns="182880" tIns="146304" rIns="182880" bIns="146304" rtlCol="0">
            <a:spAutoFit/>
          </a:bodyPr>
          <a:lstStyle/>
          <a:p>
            <a:pPr>
              <a:lnSpc>
                <a:spcPct val="90000"/>
              </a:lnSpc>
              <a:spcAft>
                <a:spcPts val="600"/>
              </a:spcAft>
            </a:pPr>
            <a:endParaRPr lang="en-US" sz="1600" i="1">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83" name="!! HumOR">
            <a:extLst>
              <a:ext uri="{FF2B5EF4-FFF2-40B4-BE49-F238E27FC236}">
                <a16:creationId xmlns:a16="http://schemas.microsoft.com/office/drawing/2014/main" id="{E9824D55-C646-4711-8040-F83D04A571EA}"/>
              </a:ext>
              <a:ext uri="{C183D7F6-B498-43B3-948B-1728B52AA6E4}">
                <adec:decorative xmlns="" xmlns:adec="http://schemas.microsoft.com/office/drawing/2017/decorative" val="0"/>
              </a:ext>
            </a:extLst>
          </p:cNvPr>
          <p:cNvSpPr txBox="1"/>
          <p:nvPr/>
        </p:nvSpPr>
        <p:spPr>
          <a:xfrm rot="21594625">
            <a:off x="6749679" y="3187051"/>
            <a:ext cx="3168376" cy="521208"/>
          </a:xfrm>
          <a:prstGeom prst="rect">
            <a:avLst/>
          </a:prstGeom>
          <a:noFill/>
        </p:spPr>
        <p:txBody>
          <a:bodyPr wrap="square" anchor="ctr" anchorCtr="0">
            <a:noAutofit/>
          </a:bodyPr>
          <a:lstStyle/>
          <a:p>
            <a:pPr>
              <a:lnSpc>
                <a:spcPct val="90000"/>
              </a:lnSpc>
              <a:spcAft>
                <a:spcPts val="600"/>
              </a:spcAft>
            </a:pPr>
            <a:r>
              <a:rPr lang="en-US" sz="1600" b="1">
                <a:gradFill>
                  <a:gsLst>
                    <a:gs pos="24000">
                      <a:schemeClr val="tx1"/>
                    </a:gs>
                    <a:gs pos="0">
                      <a:schemeClr val="tx1"/>
                    </a:gs>
                  </a:gsLst>
                  <a:lin ang="0" scaled="1"/>
                </a:gradFill>
                <a:latin typeface="Segoe UI" panose="020B0502040204020203" pitchFamily="34" charset="0"/>
                <a:cs typeface="Segoe UI" panose="020B0502040204020203" pitchFamily="34" charset="0"/>
              </a:rPr>
              <a:t>Human Operated Ransomware</a:t>
            </a:r>
          </a:p>
        </p:txBody>
      </p:sp>
      <p:sp>
        <p:nvSpPr>
          <p:cNvPr id="68" name="TextBox 67">
            <a:extLst>
              <a:ext uri="{FF2B5EF4-FFF2-40B4-BE49-F238E27FC236}">
                <a16:creationId xmlns:a16="http://schemas.microsoft.com/office/drawing/2014/main" id="{F5C8ADA5-0D9D-483A-B416-36240A6678FF}"/>
              </a:ext>
              <a:ext uri="{C183D7F6-B498-43B3-948B-1728B52AA6E4}">
                <adec:decorative xmlns="" xmlns:adec="http://schemas.microsoft.com/office/drawing/2017/decorative" val="0"/>
              </a:ext>
            </a:extLst>
          </p:cNvPr>
          <p:cNvSpPr txBox="1"/>
          <p:nvPr/>
        </p:nvSpPr>
        <p:spPr>
          <a:xfrm>
            <a:off x="9601454" y="3184573"/>
            <a:ext cx="3119059" cy="521208"/>
          </a:xfrm>
          <a:prstGeom prst="rect">
            <a:avLst/>
          </a:prstGeom>
          <a:noFill/>
        </p:spPr>
        <p:txBody>
          <a:bodyPr wrap="none" lIns="182880" tIns="91440" rIns="182880" bIns="91440" rtlCol="0" anchor="ctr" anchorCtr="0">
            <a:noAutofit/>
          </a:bodyPr>
          <a:lstStyle/>
          <a:p>
            <a:pPr>
              <a:lnSpc>
                <a:spcPct val="90000"/>
              </a:lnSpc>
              <a:spcAft>
                <a:spcPts val="600"/>
              </a:spcAft>
            </a:pPr>
            <a:r>
              <a:rPr lang="en-US" sz="1600" b="1">
                <a:gradFill>
                  <a:gsLst>
                    <a:gs pos="24000">
                      <a:schemeClr val="tx1"/>
                    </a:gs>
                    <a:gs pos="0">
                      <a:schemeClr val="tx1"/>
                    </a:gs>
                  </a:gsLst>
                  <a:lin ang="0" scaled="1"/>
                </a:gradFill>
                <a:latin typeface="Segoe UI" panose="020B0502040204020203" pitchFamily="34" charset="0"/>
                <a:cs typeface="Segoe UI" panose="020B0502040204020203" pitchFamily="34" charset="0"/>
              </a:rPr>
              <a:t> </a:t>
            </a:r>
            <a:r>
              <a:rPr lang="en-US" sz="1600" i="1">
                <a:gradFill>
                  <a:gsLst>
                    <a:gs pos="24000">
                      <a:schemeClr val="tx1"/>
                    </a:gs>
                    <a:gs pos="0">
                      <a:schemeClr val="tx1"/>
                    </a:gs>
                  </a:gsLst>
                  <a:lin ang="0" scaled="1"/>
                </a:gradFill>
                <a:latin typeface="Segoe UI" panose="020B0502040204020203" pitchFamily="34" charset="0"/>
                <a:cs typeface="Segoe UI" panose="020B0502040204020203" pitchFamily="34" charset="0"/>
              </a:rPr>
              <a:t>- Enterprise Organization</a:t>
            </a:r>
          </a:p>
        </p:txBody>
      </p:sp>
      <p:sp>
        <p:nvSpPr>
          <p:cNvPr id="36" name="TextBox 35">
            <a:extLst>
              <a:ext uri="{FF2B5EF4-FFF2-40B4-BE49-F238E27FC236}">
                <a16:creationId xmlns:a16="http://schemas.microsoft.com/office/drawing/2014/main" id="{9B395EEC-3EBE-459B-8595-A9804E34C876}"/>
              </a:ext>
              <a:ext uri="{C183D7F6-B498-43B3-948B-1728B52AA6E4}">
                <adec:decorative xmlns="" xmlns:adec="http://schemas.microsoft.com/office/drawing/2017/decorative" val="0"/>
              </a:ext>
            </a:extLst>
          </p:cNvPr>
          <p:cNvSpPr txBox="1"/>
          <p:nvPr/>
        </p:nvSpPr>
        <p:spPr>
          <a:xfrm>
            <a:off x="4933639" y="4487270"/>
            <a:ext cx="1024963"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2016</a:t>
            </a:r>
            <a:endParaRPr kumimoji="0" lang="en-US" sz="2000" b="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59" name="TextBox 58">
            <a:extLst>
              <a:ext uri="{FF2B5EF4-FFF2-40B4-BE49-F238E27FC236}">
                <a16:creationId xmlns:a16="http://schemas.microsoft.com/office/drawing/2014/main" id="{C984ADA9-5427-44BD-A8A1-78A9A06F8D1E}"/>
              </a:ext>
              <a:ext uri="{C183D7F6-B498-43B3-948B-1728B52AA6E4}">
                <adec:decorative xmlns="" xmlns:adec="http://schemas.microsoft.com/office/drawing/2017/decorative" val="0"/>
              </a:ext>
            </a:extLst>
          </p:cNvPr>
          <p:cNvSpPr txBox="1"/>
          <p:nvPr/>
        </p:nvSpPr>
        <p:spPr>
          <a:xfrm>
            <a:off x="5797915" y="1288959"/>
            <a:ext cx="182742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(Not)Petya</a:t>
            </a:r>
          </a:p>
        </p:txBody>
      </p:sp>
      <p:sp>
        <p:nvSpPr>
          <p:cNvPr id="56" name="TextBox 55">
            <a:extLst>
              <a:ext uri="{FF2B5EF4-FFF2-40B4-BE49-F238E27FC236}">
                <a16:creationId xmlns:a16="http://schemas.microsoft.com/office/drawing/2014/main" id="{B607B2C0-242C-47A3-AAD6-725A36ED9341}"/>
              </a:ext>
              <a:ext uri="{C183D7F6-B498-43B3-948B-1728B52AA6E4}">
                <adec:decorative xmlns="" xmlns:adec="http://schemas.microsoft.com/office/drawing/2017/decorative" val="0"/>
              </a:ext>
            </a:extLst>
          </p:cNvPr>
          <p:cNvSpPr txBox="1"/>
          <p:nvPr/>
        </p:nvSpPr>
        <p:spPr>
          <a:xfrm>
            <a:off x="6194127" y="4483859"/>
            <a:ext cx="1024963"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2017</a:t>
            </a:r>
            <a:endParaRPr kumimoji="0" lang="en-US" sz="2000" b="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136" name="TextBox 135">
            <a:extLst>
              <a:ext uri="{FF2B5EF4-FFF2-40B4-BE49-F238E27FC236}">
                <a16:creationId xmlns:a16="http://schemas.microsoft.com/office/drawing/2014/main" id="{277D758A-4346-4203-899E-4BFFAC0E3836}"/>
              </a:ext>
              <a:ext uri="{C183D7F6-B498-43B3-948B-1728B52AA6E4}">
                <adec:decorative xmlns="" xmlns:adec="http://schemas.microsoft.com/office/drawing/2017/decorative" val="1"/>
              </a:ext>
            </a:extLst>
          </p:cNvPr>
          <p:cNvSpPr txBox="1"/>
          <p:nvPr/>
        </p:nvSpPr>
        <p:spPr>
          <a:xfrm>
            <a:off x="9080593" y="4479505"/>
            <a:ext cx="1147580"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2020</a:t>
            </a:r>
          </a:p>
        </p:txBody>
      </p:sp>
      <p:grpSp>
        <p:nvGrpSpPr>
          <p:cNvPr id="32" name="Group 31">
            <a:extLst>
              <a:ext uri="{FF2B5EF4-FFF2-40B4-BE49-F238E27FC236}">
                <a16:creationId xmlns:a16="http://schemas.microsoft.com/office/drawing/2014/main" id="{CB2F87F7-C8A1-410B-B2BB-4B434841FFAA}"/>
              </a:ext>
              <a:ext uri="{C183D7F6-B498-43B3-948B-1728B52AA6E4}">
                <adec:decorative xmlns="" xmlns:adec="http://schemas.microsoft.com/office/drawing/2017/decorative" val="1"/>
              </a:ext>
            </a:extLst>
          </p:cNvPr>
          <p:cNvGrpSpPr/>
          <p:nvPr/>
        </p:nvGrpSpPr>
        <p:grpSpPr>
          <a:xfrm>
            <a:off x="1156405" y="2777598"/>
            <a:ext cx="840230" cy="1799961"/>
            <a:chOff x="1156405" y="3336841"/>
            <a:chExt cx="840230" cy="1799961"/>
          </a:xfrm>
        </p:grpSpPr>
        <p:cxnSp>
          <p:nvCxnSpPr>
            <p:cNvPr id="162" name="Straight Connector 161">
              <a:extLst>
                <a:ext uri="{FF2B5EF4-FFF2-40B4-BE49-F238E27FC236}">
                  <a16:creationId xmlns:a16="http://schemas.microsoft.com/office/drawing/2014/main" id="{87ABDA72-604C-4BB2-B042-32DC6D134298}"/>
                </a:ext>
                <a:ext uri="{C183D7F6-B498-43B3-948B-1728B52AA6E4}">
                  <adec:decorative xmlns="" xmlns:adec="http://schemas.microsoft.com/office/drawing/2017/decorative" val="1"/>
                </a:ext>
              </a:extLst>
            </p:cNvPr>
            <p:cNvCxnSpPr>
              <a:cxnSpLocks/>
            </p:cNvCxnSpPr>
            <p:nvPr/>
          </p:nvCxnSpPr>
          <p:spPr>
            <a:xfrm>
              <a:off x="1576520" y="3983893"/>
              <a:ext cx="0" cy="1152909"/>
            </a:xfrm>
            <a:prstGeom prst="line">
              <a:avLst/>
            </a:prstGeom>
            <a:ln w="2857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EDFF8ED0-8129-4ADE-AD08-3CF86C633E36}"/>
                </a:ext>
                <a:ext uri="{C183D7F6-B498-43B3-948B-1728B52AA6E4}">
                  <adec:decorative xmlns="" xmlns:adec="http://schemas.microsoft.com/office/drawing/2017/decorative" val="1"/>
                </a:ext>
              </a:extLst>
            </p:cNvPr>
            <p:cNvGrpSpPr/>
            <p:nvPr/>
          </p:nvGrpSpPr>
          <p:grpSpPr>
            <a:xfrm>
              <a:off x="1156405" y="3336841"/>
              <a:ext cx="840230" cy="840228"/>
              <a:chOff x="1996612" y="3757824"/>
              <a:chExt cx="840230" cy="840228"/>
            </a:xfrm>
          </p:grpSpPr>
          <p:sp>
            <p:nvSpPr>
              <p:cNvPr id="14" name="Oval 13">
                <a:extLst>
                  <a:ext uri="{FF2B5EF4-FFF2-40B4-BE49-F238E27FC236}">
                    <a16:creationId xmlns:a16="http://schemas.microsoft.com/office/drawing/2014/main" id="{30A33315-6DCC-42C3-9E2E-FC02FFD8508C}"/>
                  </a:ext>
                </a:extLst>
              </p:cNvPr>
              <p:cNvSpPr/>
              <p:nvPr/>
            </p:nvSpPr>
            <p:spPr bwMode="auto">
              <a:xfrm>
                <a:off x="1996612" y="3757824"/>
                <a:ext cx="840230" cy="840228"/>
              </a:xfrm>
              <a:prstGeom prst="ellipse">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9" name="Graphic 6">
                <a:extLst>
                  <a:ext uri="{FF2B5EF4-FFF2-40B4-BE49-F238E27FC236}">
                    <a16:creationId xmlns:a16="http://schemas.microsoft.com/office/drawing/2014/main" id="{683F8CA1-DEBC-402B-B657-ED1954B6BF39}"/>
                  </a:ext>
                </a:extLst>
              </p:cNvPr>
              <p:cNvGrpSpPr/>
              <p:nvPr/>
            </p:nvGrpSpPr>
            <p:grpSpPr>
              <a:xfrm>
                <a:off x="2213109" y="3963832"/>
                <a:ext cx="407235" cy="446457"/>
                <a:chOff x="4635917" y="-726029"/>
                <a:chExt cx="598929" cy="656614"/>
              </a:xfrm>
              <a:solidFill>
                <a:srgbClr val="FFFFFF"/>
              </a:solidFill>
            </p:grpSpPr>
            <p:sp>
              <p:nvSpPr>
                <p:cNvPr id="10" name="Freeform: Shape 9">
                  <a:extLst>
                    <a:ext uri="{FF2B5EF4-FFF2-40B4-BE49-F238E27FC236}">
                      <a16:creationId xmlns:a16="http://schemas.microsoft.com/office/drawing/2014/main" id="{93B5F618-1B04-4FF1-AD24-7F0992E769F3}"/>
                    </a:ext>
                  </a:extLst>
                </p:cNvPr>
                <p:cNvSpPr/>
                <p:nvPr/>
              </p:nvSpPr>
              <p:spPr>
                <a:xfrm>
                  <a:off x="4635917" y="-726029"/>
                  <a:ext cx="290415" cy="324802"/>
                </a:xfrm>
                <a:custGeom>
                  <a:avLst/>
                  <a:gdLst>
                    <a:gd name="connsiteX0" fmla="*/ 289463 w 290415"/>
                    <a:gd name="connsiteY0" fmla="*/ 0 h 324802"/>
                    <a:gd name="connsiteX1" fmla="*/ 284701 w 290415"/>
                    <a:gd name="connsiteY1" fmla="*/ 1905 h 324802"/>
                    <a:gd name="connsiteX2" fmla="*/ 141826 w 290415"/>
                    <a:gd name="connsiteY2" fmla="*/ 97155 h 324802"/>
                    <a:gd name="connsiteX3" fmla="*/ 3713 w 290415"/>
                    <a:gd name="connsiteY3" fmla="*/ 70485 h 324802"/>
                    <a:gd name="connsiteX4" fmla="*/ 22763 w 290415"/>
                    <a:gd name="connsiteY4" fmla="*/ 324803 h 324802"/>
                    <a:gd name="connsiteX5" fmla="*/ 290416 w 290415"/>
                    <a:gd name="connsiteY5" fmla="*/ 324803 h 324802"/>
                    <a:gd name="connsiteX6" fmla="*/ 290416 w 290415"/>
                    <a:gd name="connsiteY6" fmla="*/ 0 h 3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415" h="324802">
                      <a:moveTo>
                        <a:pt x="289463" y="0"/>
                      </a:moveTo>
                      <a:cubicBezTo>
                        <a:pt x="286606" y="953"/>
                        <a:pt x="284701" y="1905"/>
                        <a:pt x="284701" y="1905"/>
                      </a:cubicBezTo>
                      <a:cubicBezTo>
                        <a:pt x="284701" y="1905"/>
                        <a:pt x="227551" y="83820"/>
                        <a:pt x="141826" y="97155"/>
                      </a:cubicBezTo>
                      <a:cubicBezTo>
                        <a:pt x="78961" y="106680"/>
                        <a:pt x="3713" y="70485"/>
                        <a:pt x="3713" y="70485"/>
                      </a:cubicBezTo>
                      <a:cubicBezTo>
                        <a:pt x="3713" y="70485"/>
                        <a:pt x="-12479" y="161925"/>
                        <a:pt x="22763" y="324803"/>
                      </a:cubicBezTo>
                      <a:lnTo>
                        <a:pt x="290416" y="324803"/>
                      </a:lnTo>
                      <a:lnTo>
                        <a:pt x="290416" y="0"/>
                      </a:lnTo>
                      <a:close/>
                    </a:path>
                  </a:pathLst>
                </a:custGeom>
                <a:solidFill>
                  <a:srgbClr val="FFFFFF"/>
                </a:solidFill>
                <a:ln w="9525" cap="flat">
                  <a:solidFill>
                    <a:srgbClr val="D83B01"/>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D125765-9CEB-4713-9B98-B4219C386188}"/>
                    </a:ext>
                  </a:extLst>
                </p:cNvPr>
                <p:cNvSpPr/>
                <p:nvPr/>
              </p:nvSpPr>
              <p:spPr>
                <a:xfrm>
                  <a:off x="4662490" y="-382176"/>
                  <a:ext cx="262889" cy="304800"/>
                </a:xfrm>
                <a:custGeom>
                  <a:avLst/>
                  <a:gdLst>
                    <a:gd name="connsiteX0" fmla="*/ 0 w 262889"/>
                    <a:gd name="connsiteY0" fmla="*/ 0 h 304800"/>
                    <a:gd name="connsiteX1" fmla="*/ 8573 w 262889"/>
                    <a:gd name="connsiteY1" fmla="*/ 36195 h 304800"/>
                    <a:gd name="connsiteX2" fmla="*/ 262890 w 262889"/>
                    <a:gd name="connsiteY2" fmla="*/ 304800 h 304800"/>
                    <a:gd name="connsiteX3" fmla="*/ 262890 w 262889"/>
                    <a:gd name="connsiteY3" fmla="*/ 0 h 304800"/>
                    <a:gd name="connsiteX4" fmla="*/ 0 w 262889"/>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89" h="304800">
                      <a:moveTo>
                        <a:pt x="0" y="0"/>
                      </a:moveTo>
                      <a:cubicBezTo>
                        <a:pt x="2857" y="11430"/>
                        <a:pt x="5715" y="23813"/>
                        <a:pt x="8573" y="36195"/>
                      </a:cubicBezTo>
                      <a:cubicBezTo>
                        <a:pt x="54293" y="209550"/>
                        <a:pt x="222885" y="288608"/>
                        <a:pt x="262890" y="304800"/>
                      </a:cubicBezTo>
                      <a:lnTo>
                        <a:pt x="262890" y="0"/>
                      </a:lnTo>
                      <a:lnTo>
                        <a:pt x="0" y="0"/>
                      </a:lnTo>
                      <a:close/>
                    </a:path>
                  </a:pathLst>
                </a:custGeom>
                <a:solidFill>
                  <a:srgbClr val="FFFFFF"/>
                </a:solidFill>
                <a:ln w="9525" cap="flat">
                  <a:solidFill>
                    <a:srgbClr val="D83B01"/>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79248EB-0AE2-40F6-8114-063C305D624F}"/>
                    </a:ext>
                  </a:extLst>
                </p:cNvPr>
                <p:cNvSpPr/>
                <p:nvPr/>
              </p:nvSpPr>
              <p:spPr>
                <a:xfrm>
                  <a:off x="4944431" y="-726029"/>
                  <a:ext cx="290415" cy="324802"/>
                </a:xfrm>
                <a:custGeom>
                  <a:avLst/>
                  <a:gdLst>
                    <a:gd name="connsiteX0" fmla="*/ 267653 w 290415"/>
                    <a:gd name="connsiteY0" fmla="*/ 324803 h 324802"/>
                    <a:gd name="connsiteX1" fmla="*/ 286703 w 290415"/>
                    <a:gd name="connsiteY1" fmla="*/ 70485 h 324802"/>
                    <a:gd name="connsiteX2" fmla="*/ 148590 w 290415"/>
                    <a:gd name="connsiteY2" fmla="*/ 97155 h 324802"/>
                    <a:gd name="connsiteX3" fmla="*/ 5715 w 290415"/>
                    <a:gd name="connsiteY3" fmla="*/ 1905 h 324802"/>
                    <a:gd name="connsiteX4" fmla="*/ 0 w 290415"/>
                    <a:gd name="connsiteY4" fmla="*/ 0 h 324802"/>
                    <a:gd name="connsiteX5" fmla="*/ 0 w 290415"/>
                    <a:gd name="connsiteY5" fmla="*/ 324803 h 324802"/>
                    <a:gd name="connsiteX6" fmla="*/ 267653 w 290415"/>
                    <a:gd name="connsiteY6" fmla="*/ 324803 h 3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415" h="324802">
                      <a:moveTo>
                        <a:pt x="267653" y="324803"/>
                      </a:moveTo>
                      <a:cubicBezTo>
                        <a:pt x="302895" y="161925"/>
                        <a:pt x="286703" y="70485"/>
                        <a:pt x="286703" y="70485"/>
                      </a:cubicBezTo>
                      <a:cubicBezTo>
                        <a:pt x="286703" y="70485"/>
                        <a:pt x="211455" y="106680"/>
                        <a:pt x="148590" y="97155"/>
                      </a:cubicBezTo>
                      <a:cubicBezTo>
                        <a:pt x="62865" y="83820"/>
                        <a:pt x="5715" y="1905"/>
                        <a:pt x="5715" y="1905"/>
                      </a:cubicBezTo>
                      <a:cubicBezTo>
                        <a:pt x="5715" y="1905"/>
                        <a:pt x="2857" y="953"/>
                        <a:pt x="0" y="0"/>
                      </a:cubicBezTo>
                      <a:lnTo>
                        <a:pt x="0" y="324803"/>
                      </a:lnTo>
                      <a:lnTo>
                        <a:pt x="267653" y="324803"/>
                      </a:lnTo>
                      <a:close/>
                    </a:path>
                  </a:pathLst>
                </a:custGeom>
                <a:solidFill>
                  <a:srgbClr val="FFFFFF"/>
                </a:solidFill>
                <a:ln w="9525" cap="flat">
                  <a:solidFill>
                    <a:srgbClr val="D83B01"/>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E0FF06D-7631-4A4A-A7F7-DD690704A904}"/>
                    </a:ext>
                  </a:extLst>
                </p:cNvPr>
                <p:cNvSpPr/>
                <p:nvPr/>
              </p:nvSpPr>
              <p:spPr>
                <a:xfrm>
                  <a:off x="4944431" y="-382176"/>
                  <a:ext cx="262889" cy="312762"/>
                </a:xfrm>
                <a:custGeom>
                  <a:avLst/>
                  <a:gdLst>
                    <a:gd name="connsiteX0" fmla="*/ 0 w 262889"/>
                    <a:gd name="connsiteY0" fmla="*/ 312420 h 312762"/>
                    <a:gd name="connsiteX1" fmla="*/ 4763 w 262889"/>
                    <a:gd name="connsiteY1" fmla="*/ 312420 h 312762"/>
                    <a:gd name="connsiteX2" fmla="*/ 20002 w 262889"/>
                    <a:gd name="connsiteY2" fmla="*/ 307658 h 312762"/>
                    <a:gd name="connsiteX3" fmla="*/ 254317 w 262889"/>
                    <a:gd name="connsiteY3" fmla="*/ 36195 h 312762"/>
                    <a:gd name="connsiteX4" fmla="*/ 262890 w 262889"/>
                    <a:gd name="connsiteY4" fmla="*/ 0 h 312762"/>
                    <a:gd name="connsiteX5" fmla="*/ 0 w 262889"/>
                    <a:gd name="connsiteY5" fmla="*/ 0 h 312762"/>
                    <a:gd name="connsiteX6" fmla="*/ 0 w 262889"/>
                    <a:gd name="connsiteY6" fmla="*/ 312420 h 31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889" h="312762">
                      <a:moveTo>
                        <a:pt x="0" y="312420"/>
                      </a:moveTo>
                      <a:cubicBezTo>
                        <a:pt x="1905" y="312420"/>
                        <a:pt x="3810" y="312420"/>
                        <a:pt x="4763" y="312420"/>
                      </a:cubicBezTo>
                      <a:cubicBezTo>
                        <a:pt x="10477" y="314325"/>
                        <a:pt x="20002" y="307658"/>
                        <a:pt x="20002" y="307658"/>
                      </a:cubicBezTo>
                      <a:cubicBezTo>
                        <a:pt x="20002" y="307658"/>
                        <a:pt x="201930" y="232410"/>
                        <a:pt x="254317" y="36195"/>
                      </a:cubicBezTo>
                      <a:cubicBezTo>
                        <a:pt x="257175" y="23813"/>
                        <a:pt x="260985" y="11430"/>
                        <a:pt x="262890" y="0"/>
                      </a:cubicBezTo>
                      <a:lnTo>
                        <a:pt x="0" y="0"/>
                      </a:lnTo>
                      <a:lnTo>
                        <a:pt x="0" y="312420"/>
                      </a:lnTo>
                      <a:close/>
                    </a:path>
                  </a:pathLst>
                </a:custGeom>
                <a:solidFill>
                  <a:srgbClr val="FFFFFF"/>
                </a:solidFill>
                <a:ln w="9525" cap="flat">
                  <a:solidFill>
                    <a:srgbClr val="D83B01"/>
                  </a:solidFill>
                  <a:prstDash val="solid"/>
                  <a:miter/>
                </a:ln>
              </p:spPr>
              <p:txBody>
                <a:bodyPr rtlCol="0" anchor="ctr"/>
                <a:lstStyle/>
                <a:p>
                  <a:endParaRPr lang="en-US"/>
                </a:p>
              </p:txBody>
            </p:sp>
          </p:grpSp>
        </p:grpSp>
      </p:grpSp>
      <p:cxnSp>
        <p:nvCxnSpPr>
          <p:cNvPr id="4" name="Straight Connector 3">
            <a:extLst>
              <a:ext uri="{FF2B5EF4-FFF2-40B4-BE49-F238E27FC236}">
                <a16:creationId xmlns:a16="http://schemas.microsoft.com/office/drawing/2014/main" id="{607E8891-2838-4C29-9E6F-69FBB7CEE718}"/>
              </a:ext>
              <a:ext uri="{C183D7F6-B498-43B3-948B-1728B52AA6E4}">
                <adec:decorative xmlns="" xmlns:adec="http://schemas.microsoft.com/office/drawing/2017/decorative" val="1"/>
              </a:ext>
            </a:extLst>
          </p:cNvPr>
          <p:cNvCxnSpPr>
            <a:cxnSpLocks/>
            <a:endCxn id="41" idx="0"/>
          </p:cNvCxnSpPr>
          <p:nvPr/>
        </p:nvCxnSpPr>
        <p:spPr>
          <a:xfrm>
            <a:off x="3573859" y="4274918"/>
            <a:ext cx="0" cy="936212"/>
          </a:xfrm>
          <a:prstGeom prst="line">
            <a:avLst/>
          </a:prstGeom>
          <a:ln w="2857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0000C15-8DFD-4D6A-BB62-8E6AE8912648}"/>
              </a:ext>
              <a:ext uri="{C183D7F6-B498-43B3-948B-1728B52AA6E4}">
                <adec:decorative xmlns="" xmlns:adec="http://schemas.microsoft.com/office/drawing/2017/decorative" val="1"/>
              </a:ext>
            </a:extLst>
          </p:cNvPr>
          <p:cNvCxnSpPr>
            <a:cxnSpLocks/>
          </p:cNvCxnSpPr>
          <p:nvPr/>
        </p:nvCxnSpPr>
        <p:spPr>
          <a:xfrm>
            <a:off x="8685866" y="3677559"/>
            <a:ext cx="0" cy="1643741"/>
          </a:xfrm>
          <a:prstGeom prst="line">
            <a:avLst/>
          </a:prstGeom>
          <a:ln w="28575">
            <a:solidFill>
              <a:srgbClr val="6B292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 Left">
            <a:extLst>
              <a:ext uri="{FF2B5EF4-FFF2-40B4-BE49-F238E27FC236}">
                <a16:creationId xmlns:a16="http://schemas.microsoft.com/office/drawing/2014/main" id="{86C20D4B-6DCC-4037-A2EF-E488509766EB}"/>
              </a:ext>
              <a:ext uri="{C183D7F6-B498-43B3-948B-1728B52AA6E4}">
                <adec:decorative xmlns="" xmlns:adec="http://schemas.microsoft.com/office/drawing/2017/decorative" val="0"/>
              </a:ext>
            </a:extLst>
          </p:cNvPr>
          <p:cNvSpPr/>
          <p:nvPr/>
        </p:nvSpPr>
        <p:spPr bwMode="auto">
          <a:xfrm>
            <a:off x="7487801" y="5211130"/>
            <a:ext cx="3901718" cy="992820"/>
          </a:xfrm>
          <a:prstGeom prst="rect">
            <a:avLst/>
          </a:prstGeom>
          <a:solidFill>
            <a:srgbClr val="D83B0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400" b="1">
                <a:gradFill>
                  <a:gsLst>
                    <a:gs pos="0">
                      <a:schemeClr val="bg1"/>
                    </a:gs>
                    <a:gs pos="98000">
                      <a:schemeClr val="bg1"/>
                    </a:gs>
                  </a:gsLst>
                  <a:lin ang="5400000" scaled="1"/>
                </a:gradFill>
                <a:ea typeface="Segoe UI" pitchFamily="34" charset="0"/>
                <a:cs typeface="Segoe UI" pitchFamily="34" charset="0"/>
              </a:rPr>
              <a:t>2019 - Vastly Expands Extortion Scope</a:t>
            </a:r>
          </a:p>
          <a:p>
            <a:pPr defTabSz="914102" fontAlgn="base">
              <a:spcBef>
                <a:spcPct val="0"/>
              </a:spcBef>
              <a:spcAft>
                <a:spcPct val="0"/>
              </a:spcAft>
            </a:pPr>
            <a:r>
              <a:rPr lang="en-US" sz="1200">
                <a:gradFill>
                  <a:gsLst>
                    <a:gs pos="0">
                      <a:schemeClr val="bg1"/>
                    </a:gs>
                    <a:gs pos="98000">
                      <a:schemeClr val="bg1"/>
                    </a:gs>
                  </a:gsLst>
                  <a:lin ang="5400000" scaled="1"/>
                </a:gradFill>
                <a:latin typeface="+mj-lt"/>
                <a:ea typeface="Segoe UI" pitchFamily="34" charset="0"/>
                <a:cs typeface="Segoe UI" pitchFamily="34" charset="0"/>
              </a:rPr>
              <a:t>to </a:t>
            </a:r>
            <a:r>
              <a:rPr lang="en-US" sz="1200" b="1">
                <a:gradFill>
                  <a:gsLst>
                    <a:gs pos="0">
                      <a:schemeClr val="bg1"/>
                    </a:gs>
                    <a:gs pos="98000">
                      <a:schemeClr val="bg1"/>
                    </a:gs>
                  </a:gsLst>
                  <a:lin ang="5400000" scaled="1"/>
                </a:gradFill>
                <a:ea typeface="Segoe UI" pitchFamily="34" charset="0"/>
                <a:cs typeface="Segoe UI" pitchFamily="34" charset="0"/>
              </a:rPr>
              <a:t>enterprise</a:t>
            </a:r>
            <a:r>
              <a:rPr lang="en-US" sz="1200">
                <a:gradFill>
                  <a:gsLst>
                    <a:gs pos="0">
                      <a:schemeClr val="bg1"/>
                    </a:gs>
                    <a:gs pos="98000">
                      <a:schemeClr val="bg1"/>
                    </a:gs>
                  </a:gsLst>
                  <a:lin ang="5400000" scaled="1"/>
                </a:gradFill>
                <a:latin typeface="+mj-lt"/>
                <a:ea typeface="Segoe UI" pitchFamily="34" charset="0"/>
                <a:cs typeface="Segoe UI" pitchFamily="34" charset="0"/>
              </a:rPr>
              <a:t> scale attacks (all data &amp; systems), monetizing major business disruption and/or disclosure of confidential data</a:t>
            </a:r>
          </a:p>
        </p:txBody>
      </p:sp>
      <p:sp>
        <p:nvSpPr>
          <p:cNvPr id="42" name="Rectangle 41"/>
          <p:cNvSpPr/>
          <p:nvPr/>
        </p:nvSpPr>
        <p:spPr>
          <a:xfrm>
            <a:off x="518552" y="6385598"/>
            <a:ext cx="11382044" cy="338554"/>
          </a:xfrm>
          <a:prstGeom prst="rect">
            <a:avLst/>
          </a:prstGeom>
        </p:spPr>
        <p:txBody>
          <a:bodyPr wrap="square">
            <a:spAutoFit/>
          </a:bodyPr>
          <a:lstStyle/>
          <a:p>
            <a:r>
              <a:rPr lang="en-US" sz="1600" dirty="0" smtClean="0">
                <a:latin typeface="Cambria" panose="02040503050406030204" pitchFamily="18" charset="0"/>
                <a:ea typeface="Cambria" panose="02040503050406030204" pitchFamily="18" charset="0"/>
              </a:rPr>
              <a:t>[4] </a:t>
            </a:r>
            <a:r>
              <a:rPr lang="en-US" sz="1600" dirty="0" smtClean="0">
                <a:latin typeface="Cambria" panose="02040503050406030204" pitchFamily="18" charset="0"/>
                <a:ea typeface="Cambria" panose="02040503050406030204" pitchFamily="18" charset="0"/>
                <a:hlinkClick r:id="rId5"/>
              </a:rPr>
              <a:t>https</a:t>
            </a:r>
            <a:r>
              <a:rPr lang="en-US" sz="1600" dirty="0">
                <a:latin typeface="Cambria" panose="02040503050406030204" pitchFamily="18" charset="0"/>
                <a:ea typeface="Cambria" panose="02040503050406030204" pitchFamily="18" charset="0"/>
                <a:hlinkClick r:id="rId5"/>
              </a:rPr>
              <a:t>://</a:t>
            </a:r>
            <a:r>
              <a:rPr lang="en-US" sz="1600" dirty="0" smtClean="0">
                <a:latin typeface="Cambria" panose="02040503050406030204" pitchFamily="18" charset="0"/>
                <a:ea typeface="Cambria" panose="02040503050406030204" pitchFamily="18" charset="0"/>
                <a:hlinkClick r:id="rId5"/>
              </a:rPr>
              <a:t>learn.microsoft.com/en-us/security/ransomware/human-operated-ransomware</a:t>
            </a:r>
            <a:endParaRPr lang="en-US" sz="1600" dirty="0">
              <a:latin typeface="Cambria" panose="02040503050406030204" pitchFamily="18" charset="0"/>
              <a:ea typeface="Cambria" panose="02040503050406030204" pitchFamily="18" charset="0"/>
            </a:endParaRPr>
          </a:p>
        </p:txBody>
      </p:sp>
      <p:sp>
        <p:nvSpPr>
          <p:cNvPr id="3" name="Slide Number Placeholder 2"/>
          <p:cNvSpPr>
            <a:spLocks noGrp="1"/>
          </p:cNvSpPr>
          <p:nvPr>
            <p:ph type="sldNum" sz="quarter" idx="12"/>
          </p:nvPr>
        </p:nvSpPr>
        <p:spPr/>
        <p:txBody>
          <a:bodyPr/>
          <a:lstStyle/>
          <a:p>
            <a:fld id="{359A608B-9C49-4498-B761-B0F15238CD16}" type="slidenum">
              <a:rPr lang="en-US" smtClean="0"/>
              <a:t>5</a:t>
            </a:fld>
            <a:endParaRPr lang="en-US"/>
          </a:p>
        </p:txBody>
      </p:sp>
    </p:spTree>
    <p:extLst>
      <p:ext uri="{BB962C8B-B14F-4D97-AF65-F5344CB8AC3E}">
        <p14:creationId xmlns:p14="http://schemas.microsoft.com/office/powerpoint/2010/main" val="2369070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64" presetClass="path" presetSubtype="0" decel="100000" fill="hold" nodeType="withEffect">
                                  <p:stCondLst>
                                    <p:cond delay="0"/>
                                  </p:stCondLst>
                                  <p:childTnLst>
                                    <p:animMotion origin="layout" path="M 3.125E-6 -2.59259E-6 L 3.125E-6 0.04398 " pathEditMode="relative" rAng="0" ptsTypes="AA">
                                      <p:cBhvr>
                                        <p:cTn id="13" dur="500" spd="-100000" fill="hold"/>
                                        <p:tgtEl>
                                          <p:spTgt spid="32"/>
                                        </p:tgtEl>
                                        <p:attrNameLst>
                                          <p:attrName>ppt_x</p:attrName>
                                          <p:attrName>ppt_y</p:attrName>
                                        </p:attrNameLst>
                                      </p:cBhvr>
                                      <p:rCtr x="0" y="2199"/>
                                    </p:animMotion>
                                  </p:childTnLst>
                                </p:cTn>
                              </p:par>
                              <p:par>
                                <p:cTn id="14" presetID="10" presetClass="entr" presetSubtype="0" fill="hold" grpId="0" nodeType="withEffect">
                                  <p:stCondLst>
                                    <p:cond delay="25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51"/>
                                        </p:tgtEl>
                                        <p:attrNameLst>
                                          <p:attrName>style.visibility</p:attrName>
                                        </p:attrNameLst>
                                      </p:cBhvr>
                                      <p:to>
                                        <p:strVal val="visible"/>
                                      </p:to>
                                    </p:set>
                                    <p:animEffect transition="in" filter="fade">
                                      <p:cBhvr>
                                        <p:cTn id="19" dur="500"/>
                                        <p:tgtEl>
                                          <p:spTgt spid="151"/>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500"/>
                                        <p:tgtEl>
                                          <p:spTgt spid="136"/>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par>
                                <p:cTn id="26" presetID="22" presetClass="entr" presetSubtype="1" fill="hold" nodeType="with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64" presetClass="path" presetSubtype="0" decel="100000" fill="hold" nodeType="withEffect">
                                  <p:stCondLst>
                                    <p:cond delay="0"/>
                                  </p:stCondLst>
                                  <p:childTnLst>
                                    <p:animMotion origin="layout" path="M 4.79167E-6 1.11111E-6 L 4.79167E-6 0.04398 " pathEditMode="relative" rAng="0" ptsTypes="AA">
                                      <p:cBhvr>
                                        <p:cTn id="38" dur="500" spd="-100000" fill="hold"/>
                                        <p:tgtEl>
                                          <p:spTgt spid="33"/>
                                        </p:tgtEl>
                                        <p:attrNameLst>
                                          <p:attrName>ppt_x</p:attrName>
                                          <p:attrName>ppt_y</p:attrName>
                                        </p:attrNameLst>
                                      </p:cBhvr>
                                      <p:rCtr x="0" y="2199"/>
                                    </p:animMotion>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1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64" presetClass="path" presetSubtype="0" decel="100000" fill="hold" nodeType="withEffect">
                                  <p:stCondLst>
                                    <p:cond delay="100"/>
                                  </p:stCondLst>
                                  <p:childTnLst>
                                    <p:animMotion origin="layout" path="M 2.08333E-7 -4.81481E-6 L 2.08333E-7 0.04399 " pathEditMode="relative" rAng="0" ptsTypes="AA">
                                      <p:cBhvr>
                                        <p:cTn id="49" dur="500" spd="-100000" fill="hold"/>
                                        <p:tgtEl>
                                          <p:spTgt spid="34"/>
                                        </p:tgtEl>
                                        <p:attrNameLst>
                                          <p:attrName>ppt_x</p:attrName>
                                          <p:attrName>ppt_y</p:attrName>
                                        </p:attrNameLst>
                                      </p:cBhvr>
                                      <p:rCtr x="0" y="2199"/>
                                    </p:animMotion>
                                  </p:childTnLst>
                                </p:cTn>
                              </p:par>
                              <p:par>
                                <p:cTn id="50" presetID="10" presetClass="entr" presetSubtype="0" fill="hold" grpId="0" nodeType="withEffect">
                                  <p:stCondLst>
                                    <p:cond delay="1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22" presetClass="entr" presetSubtype="8" fill="hold" grpId="0" nodeType="withEffect">
                                  <p:stCondLst>
                                    <p:cond delay="250"/>
                                  </p:stCondLst>
                                  <p:childTnLst>
                                    <p:set>
                                      <p:cBhvr>
                                        <p:cTn id="57" dur="1" fill="hold">
                                          <p:stCondLst>
                                            <p:cond delay="0"/>
                                          </p:stCondLst>
                                        </p:cTn>
                                        <p:tgtEl>
                                          <p:spTgt spid="83"/>
                                        </p:tgtEl>
                                        <p:attrNameLst>
                                          <p:attrName>style.visibility</p:attrName>
                                        </p:attrNameLst>
                                      </p:cBhvr>
                                      <p:to>
                                        <p:strVal val="visible"/>
                                      </p:to>
                                    </p:set>
                                    <p:animEffect transition="in" filter="wipe(left)">
                                      <p:cBhvr>
                                        <p:cTn id="58" dur="250"/>
                                        <p:tgtEl>
                                          <p:spTgt spid="83"/>
                                        </p:tgtEl>
                                      </p:cBhvr>
                                    </p:animEffect>
                                  </p:childTnLst>
                                </p:cTn>
                              </p:par>
                              <p:par>
                                <p:cTn id="59" presetID="22" presetClass="entr" presetSubtype="8" fill="hold" grpId="0" nodeType="withEffect">
                                  <p:stCondLst>
                                    <p:cond delay="500"/>
                                  </p:stCondLst>
                                  <p:childTnLst>
                                    <p:set>
                                      <p:cBhvr>
                                        <p:cTn id="60" dur="1" fill="hold">
                                          <p:stCondLst>
                                            <p:cond delay="0"/>
                                          </p:stCondLst>
                                        </p:cTn>
                                        <p:tgtEl>
                                          <p:spTgt spid="68"/>
                                        </p:tgtEl>
                                        <p:attrNameLst>
                                          <p:attrName>style.visibility</p:attrName>
                                        </p:attrNameLst>
                                      </p:cBhvr>
                                      <p:to>
                                        <p:strVal val="visible"/>
                                      </p:to>
                                    </p:set>
                                    <p:animEffect transition="in" filter="wipe(left)">
                                      <p:cBhvr>
                                        <p:cTn id="61" dur="250"/>
                                        <p:tgtEl>
                                          <p:spTgt spid="68"/>
                                        </p:tgtEl>
                                      </p:cBhvr>
                                    </p:animEffect>
                                  </p:childTnLst>
                                </p:cTn>
                              </p:par>
                              <p:par>
                                <p:cTn id="62" presetID="22" presetClass="entr" presetSubtype="8" fill="hold" grpId="0" nodeType="withEffect">
                                  <p:stCondLst>
                                    <p:cond delay="25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500"/>
                                        <p:tgtEl>
                                          <p:spTgt spid="53"/>
                                        </p:tgtEl>
                                      </p:cBhvr>
                                    </p:animEffect>
                                  </p:childTnLst>
                                </p:cTn>
                              </p:par>
                              <p:par>
                                <p:cTn id="65" presetID="22" presetClass="entr" presetSubtype="1" fill="hold" nodeType="withEffect">
                                  <p:stCondLst>
                                    <p:cond delay="250"/>
                                  </p:stCondLst>
                                  <p:childTnLst>
                                    <p:set>
                                      <p:cBhvr>
                                        <p:cTn id="66" dur="1" fill="hold">
                                          <p:stCondLst>
                                            <p:cond delay="0"/>
                                          </p:stCondLst>
                                        </p:cTn>
                                        <p:tgtEl>
                                          <p:spTgt spid="45"/>
                                        </p:tgtEl>
                                        <p:attrNameLst>
                                          <p:attrName>style.visibility</p:attrName>
                                        </p:attrNameLst>
                                      </p:cBhvr>
                                      <p:to>
                                        <p:strVal val="visible"/>
                                      </p:to>
                                    </p:set>
                                    <p:animEffect transition="in" filter="wipe(up)">
                                      <p:cBhvr>
                                        <p:cTn id="67" dur="500"/>
                                        <p:tgtEl>
                                          <p:spTgt spid="45"/>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151" grpId="0"/>
      <p:bldP spid="41" grpId="0" animBg="1"/>
      <p:bldP spid="51" grpId="0"/>
      <p:bldP spid="53" grpId="0" animBg="1"/>
      <p:bldP spid="83" grpId="0"/>
      <p:bldP spid="68" grpId="0"/>
      <p:bldP spid="36" grpId="0"/>
      <p:bldP spid="59" grpId="0"/>
      <p:bldP spid="56" grpId="0"/>
      <p:bldP spid="136" grpId="0"/>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41E9-9501-4FC7-B3C8-678559D00BA4}"/>
              </a:ext>
            </a:extLst>
          </p:cNvPr>
          <p:cNvSpPr>
            <a:spLocks noGrp="1"/>
          </p:cNvSpPr>
          <p:nvPr>
            <p:ph type="title"/>
          </p:nvPr>
        </p:nvSpPr>
        <p:spPr>
          <a:xfrm>
            <a:off x="1125290" y="420914"/>
            <a:ext cx="11415051" cy="791213"/>
          </a:xfrm>
        </p:spPr>
        <p:txBody>
          <a:bodyPr>
            <a:noAutofit/>
          </a:bodyPr>
          <a:lstStyle/>
          <a:p>
            <a:pPr indent="5600700"/>
            <a:r>
              <a:rPr lang="en-US" sz="4000" dirty="0">
                <a:solidFill>
                  <a:srgbClr val="0070C0"/>
                </a:solidFill>
                <a:latin typeface="Cambria" panose="02040503050406030204" pitchFamily="18" charset="0"/>
                <a:ea typeface="Cambria" panose="02040503050406030204" pitchFamily="18" charset="0"/>
              </a:rPr>
              <a:t>- high impact &amp; growing</a:t>
            </a:r>
            <a:r>
              <a:rPr kumimoji="0" lang="en-US" sz="4000" b="0" i="0" u="none" strike="noStrike" kern="1200" cap="none" spc="-50" normalizeH="0" baseline="0" noProof="0" dirty="0">
                <a:ln w="3175">
                  <a:noFill/>
                </a:ln>
                <a:solidFill>
                  <a:srgbClr val="0070C0"/>
                </a:solidFill>
                <a:effectLst/>
                <a:uLnTx/>
                <a:uFillTx/>
                <a:latin typeface="Cambria" panose="02040503050406030204" pitchFamily="18" charset="0"/>
                <a:ea typeface="Cambria" panose="02040503050406030204" pitchFamily="18" charset="0"/>
                <a:cs typeface="Segoe UI" pitchFamily="34" charset="0"/>
              </a:rPr>
              <a:t/>
            </a:r>
            <a:br>
              <a:rPr kumimoji="0" lang="en-US" sz="4000" b="0" i="0" u="none" strike="noStrike" kern="1200" cap="none" spc="-50" normalizeH="0" baseline="0" noProof="0" dirty="0">
                <a:ln w="3175">
                  <a:noFill/>
                </a:ln>
                <a:solidFill>
                  <a:srgbClr val="0070C0"/>
                </a:solidFill>
                <a:effectLst/>
                <a:uLnTx/>
                <a:uFillTx/>
                <a:latin typeface="Cambria" panose="02040503050406030204" pitchFamily="18" charset="0"/>
                <a:ea typeface="Cambria" panose="02040503050406030204" pitchFamily="18" charset="0"/>
                <a:cs typeface="Segoe UI" pitchFamily="34" charset="0"/>
              </a:rPr>
            </a:br>
            <a:r>
              <a:rPr lang="en-US" sz="4000" dirty="0" smtClean="0">
                <a:solidFill>
                  <a:srgbClr val="0070C0"/>
                </a:solidFill>
                <a:latin typeface="Cambria" panose="02040503050406030204" pitchFamily="18" charset="0"/>
                <a:ea typeface="Cambria" panose="02040503050406030204" pitchFamily="18" charset="0"/>
              </a:rPr>
              <a:t>another </a:t>
            </a:r>
            <a:r>
              <a:rPr lang="en-US" sz="4000" dirty="0">
                <a:solidFill>
                  <a:srgbClr val="0070C0"/>
                </a:solidFill>
                <a:latin typeface="Cambria" panose="02040503050406030204" pitchFamily="18" charset="0"/>
                <a:ea typeface="Cambria" panose="02040503050406030204" pitchFamily="18" charset="0"/>
              </a:rPr>
              <a:t>background security </a:t>
            </a:r>
            <a:r>
              <a:rPr lang="en-US" sz="4000" dirty="0" smtClean="0">
                <a:solidFill>
                  <a:srgbClr val="0070C0"/>
                </a:solidFill>
                <a:latin typeface="Cambria" panose="02040503050406030204" pitchFamily="18" charset="0"/>
                <a:ea typeface="Cambria" panose="02040503050406030204" pitchFamily="18" charset="0"/>
              </a:rPr>
              <a:t>risk [4]</a:t>
            </a:r>
            <a:endParaRPr lang="en-US" sz="4000" dirty="0">
              <a:solidFill>
                <a:srgbClr val="0070C0"/>
              </a:solidFill>
              <a:latin typeface="Cambria" panose="02040503050406030204" pitchFamily="18" charset="0"/>
              <a:ea typeface="Cambria" panose="02040503050406030204" pitchFamily="18" charset="0"/>
            </a:endParaRPr>
          </a:p>
        </p:txBody>
      </p:sp>
      <p:sp>
        <p:nvSpPr>
          <p:cNvPr id="126" name="!! HumOR">
            <a:extLst>
              <a:ext uri="{FF2B5EF4-FFF2-40B4-BE49-F238E27FC236}">
                <a16:creationId xmlns:a16="http://schemas.microsoft.com/office/drawing/2014/main" id="{63FA890F-660A-4020-92A6-451B168691F2}"/>
              </a:ext>
              <a:ext uri="{C183D7F6-B498-43B3-948B-1728B52AA6E4}">
                <adec:decorative xmlns="" xmlns:adec="http://schemas.microsoft.com/office/drawing/2017/decorative" val="0"/>
              </a:ext>
            </a:extLst>
          </p:cNvPr>
          <p:cNvSpPr txBox="1"/>
          <p:nvPr/>
        </p:nvSpPr>
        <p:spPr>
          <a:xfrm rot="21594625">
            <a:off x="146720" y="124027"/>
            <a:ext cx="6864818" cy="839109"/>
          </a:xfrm>
          <a:prstGeom prst="rect">
            <a:avLst/>
          </a:prstGeom>
          <a:noFill/>
        </p:spPr>
        <p:txBody>
          <a:bodyPr wrap="square" anchor="ctr" anchorCtr="0">
            <a:noAutofit/>
          </a:bodyPr>
          <a:lstStyle/>
          <a:p>
            <a:pPr>
              <a:lnSpc>
                <a:spcPct val="90000"/>
              </a:lnSpc>
              <a:spcAft>
                <a:spcPts val="600"/>
              </a:spcAft>
            </a:pPr>
            <a:r>
              <a:rPr lang="en-US" sz="4000" spc="-50" dirty="0">
                <a:ln w="3175">
                  <a:noFill/>
                </a:ln>
                <a:solidFill>
                  <a:srgbClr val="0070C0"/>
                </a:solidFill>
                <a:latin typeface="Cambria" panose="02040503050406030204" pitchFamily="18" charset="0"/>
                <a:ea typeface="Cambria" panose="02040503050406030204" pitchFamily="18" charset="0"/>
                <a:cs typeface="Segoe UI" pitchFamily="34" charset="0"/>
              </a:rPr>
              <a:t>Human Operated Ransomware</a:t>
            </a:r>
          </a:p>
        </p:txBody>
      </p:sp>
      <p:cxnSp>
        <p:nvCxnSpPr>
          <p:cNvPr id="30" name="Straight Arrow Connector 29">
            <a:extLst>
              <a:ext uri="{FF2B5EF4-FFF2-40B4-BE49-F238E27FC236}">
                <a16:creationId xmlns:a16="http://schemas.microsoft.com/office/drawing/2014/main" id="{42C9EAA2-3D3C-426A-9DDD-04FBB82AB599}"/>
              </a:ext>
              <a:ext uri="{C183D7F6-B498-43B3-948B-1728B52AA6E4}">
                <adec:decorative xmlns="" xmlns:adec="http://schemas.microsoft.com/office/drawing/2017/decorative" val="1"/>
              </a:ext>
            </a:extLst>
          </p:cNvPr>
          <p:cNvCxnSpPr>
            <a:cxnSpLocks/>
          </p:cNvCxnSpPr>
          <p:nvPr/>
        </p:nvCxnSpPr>
        <p:spPr>
          <a:xfrm>
            <a:off x="664813" y="2024701"/>
            <a:ext cx="10862375" cy="0"/>
          </a:xfrm>
          <a:prstGeom prst="straightConnector1">
            <a:avLst/>
          </a:prstGeom>
          <a:ln w="57150">
            <a:solidFill>
              <a:srgbClr val="D83B0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07350A13-F39E-475A-AC4A-DA6EF3255DFF}"/>
              </a:ext>
            </a:extLst>
          </p:cNvPr>
          <p:cNvSpPr txBox="1">
            <a:spLocks/>
          </p:cNvSpPr>
          <p:nvPr/>
        </p:nvSpPr>
        <p:spPr>
          <a:xfrm>
            <a:off x="4530903" y="1652601"/>
            <a:ext cx="3130194" cy="683264"/>
          </a:xfrm>
          <a:prstGeom prst="rect">
            <a:avLst/>
          </a:prstGeom>
          <a:solidFill>
            <a:schemeClr val="bg1"/>
          </a:solidFill>
        </p:spPr>
        <p:txBody>
          <a:bodyPr wrap="square" lIns="91440" tIns="146304" rIns="91440" bIns="146304" rtlCol="0" anchor="ctr">
            <a:spAutoFit/>
          </a:bodyPr>
          <a:lstStyle>
            <a:defPPr>
              <a:defRPr lang="en-US"/>
            </a:defPPr>
            <a:lvl1pPr marR="0" lvl="0" indent="0" algn="ctr" fontAlgn="auto">
              <a:lnSpc>
                <a:spcPct val="90000"/>
              </a:lnSpc>
              <a:spcBef>
                <a:spcPts val="0"/>
              </a:spcBef>
              <a:spcAft>
                <a:spcPts val="600"/>
              </a:spcAft>
              <a:buClrTx/>
              <a:buSzTx/>
              <a:buFontTx/>
              <a:buNone/>
              <a:tabLst/>
              <a:defRPr sz="2800" spc="-100">
                <a:ln w="3175">
                  <a:noFill/>
                </a:ln>
                <a:gradFill>
                  <a:gsLst>
                    <a:gs pos="1250">
                      <a:schemeClr val="tx1"/>
                    </a:gs>
                    <a:gs pos="100000">
                      <a:schemeClr val="tx1"/>
                    </a:gs>
                  </a:gsLst>
                  <a:lin ang="5400000" scaled="0"/>
                </a:gradFill>
                <a:latin typeface="+mj-lt"/>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What’s different?</a:t>
            </a:r>
          </a:p>
        </p:txBody>
      </p:sp>
      <p:sp>
        <p:nvSpPr>
          <p:cNvPr id="32" name="L-Shape 31">
            <a:extLst>
              <a:ext uri="{FF2B5EF4-FFF2-40B4-BE49-F238E27FC236}">
                <a16:creationId xmlns:a16="http://schemas.microsoft.com/office/drawing/2014/main" id="{98391198-78A2-45F3-B35A-013AA2D3F4E9}"/>
              </a:ext>
              <a:ext uri="{C183D7F6-B498-43B3-948B-1728B52AA6E4}">
                <adec:decorative xmlns="" xmlns:adec="http://schemas.microsoft.com/office/drawing/2017/decorative" val="1"/>
              </a:ext>
            </a:extLst>
          </p:cNvPr>
          <p:cNvSpPr/>
          <p:nvPr/>
        </p:nvSpPr>
        <p:spPr bwMode="auto">
          <a:xfrm flipH="1" flipV="1">
            <a:off x="584200" y="2343304"/>
            <a:ext cx="11019536" cy="3935447"/>
          </a:xfrm>
          <a:prstGeom prst="corner">
            <a:avLst>
              <a:gd name="adj1" fmla="val 22454"/>
              <a:gd name="adj2" fmla="val 148305"/>
            </a:avLst>
          </a:prstGeom>
          <a:solidFill>
            <a:schemeClr val="bg1"/>
          </a:solidFill>
          <a:ln>
            <a:noFill/>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100" b="1" err="1">
              <a:gradFill>
                <a:gsLst>
                  <a:gs pos="1250">
                    <a:srgbClr val="1A1A1A"/>
                  </a:gs>
                  <a:gs pos="100000">
                    <a:srgbClr val="1A1A1A"/>
                  </a:gs>
                </a:gsLst>
                <a:lin ang="5400000" scaled="0"/>
              </a:gradFill>
              <a:cs typeface="Segoe UI" pitchFamily="34" charset="0"/>
            </a:endParaRPr>
          </a:p>
        </p:txBody>
      </p:sp>
      <p:sp>
        <p:nvSpPr>
          <p:cNvPr id="33" name="Rectangle 32">
            <a:extLst>
              <a:ext uri="{FF2B5EF4-FFF2-40B4-BE49-F238E27FC236}">
                <a16:creationId xmlns:a16="http://schemas.microsoft.com/office/drawing/2014/main" id="{2E7805C9-3D6B-4690-9914-BEEEEF567493}"/>
              </a:ext>
            </a:extLst>
          </p:cNvPr>
          <p:cNvSpPr/>
          <p:nvPr/>
        </p:nvSpPr>
        <p:spPr bwMode="auto">
          <a:xfrm>
            <a:off x="1168522" y="2376489"/>
            <a:ext cx="3260784" cy="82561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spAutoFit/>
          </a:bodyPr>
          <a:lstStyle/>
          <a:p>
            <a:pPr defTabSz="932472" fontAlgn="base">
              <a:spcBef>
                <a:spcPct val="0"/>
              </a:spcBef>
              <a:spcAft>
                <a:spcPct val="0"/>
              </a:spcAft>
            </a:pPr>
            <a:r>
              <a:rPr lang="en-US" sz="1765">
                <a:gradFill>
                  <a:gsLst>
                    <a:gs pos="82000">
                      <a:srgbClr val="000000"/>
                    </a:gs>
                    <a:gs pos="0">
                      <a:srgbClr val="000000"/>
                    </a:gs>
                  </a:gsLst>
                  <a:lin ang="2700000" scaled="1"/>
                </a:gradFill>
                <a:latin typeface="+mj-lt"/>
                <a:cs typeface="Segoe UI" panose="020B0502040204020203" pitchFamily="34" charset="0"/>
              </a:rPr>
              <a:t>High Business impact</a:t>
            </a:r>
            <a:r>
              <a:rPr lang="en-US" sz="1400" b="1">
                <a:gradFill>
                  <a:gsLst>
                    <a:gs pos="82000">
                      <a:srgbClr val="000000"/>
                    </a:gs>
                    <a:gs pos="0">
                      <a:srgbClr val="000000"/>
                    </a:gs>
                  </a:gsLst>
                  <a:lin ang="2700000" scaled="1"/>
                </a:gradFill>
                <a:cs typeface="Segoe UI" pitchFamily="34" charset="0"/>
              </a:rPr>
              <a:t/>
            </a:r>
            <a:br>
              <a:rPr lang="en-US" sz="1400" b="1">
                <a:gradFill>
                  <a:gsLst>
                    <a:gs pos="82000">
                      <a:srgbClr val="000000"/>
                    </a:gs>
                    <a:gs pos="0">
                      <a:srgbClr val="000000"/>
                    </a:gs>
                  </a:gsLst>
                  <a:lin ang="2700000" scaled="1"/>
                </a:gradFill>
                <a:cs typeface="Segoe UI" pitchFamily="34" charset="0"/>
              </a:rPr>
            </a:br>
            <a:r>
              <a:rPr lang="en-US" sz="1200">
                <a:gradFill>
                  <a:gsLst>
                    <a:gs pos="82000">
                      <a:srgbClr val="000000"/>
                    </a:gs>
                    <a:gs pos="0">
                      <a:srgbClr val="000000"/>
                    </a:gs>
                  </a:gsLst>
                  <a:lin ang="2700000" scaled="1"/>
                </a:gradFill>
                <a:cs typeface="Segoe UI" pitchFamily="34" charset="0"/>
              </a:rPr>
              <a:t>Extortion must disrupt business operations to motivate payment</a:t>
            </a:r>
          </a:p>
        </p:txBody>
      </p:sp>
      <p:sp>
        <p:nvSpPr>
          <p:cNvPr id="34" name="Rectangle 33">
            <a:extLst>
              <a:ext uri="{FF2B5EF4-FFF2-40B4-BE49-F238E27FC236}">
                <a16:creationId xmlns:a16="http://schemas.microsoft.com/office/drawing/2014/main" id="{D2881BFF-522E-4E3A-BB8F-8E42B9397CA8}"/>
              </a:ext>
              <a:ext uri="{C183D7F6-B498-43B3-948B-1728B52AA6E4}">
                <adec:decorative xmlns="" xmlns:adec="http://schemas.microsoft.com/office/drawing/2017/decorative" val="1"/>
              </a:ext>
            </a:extLst>
          </p:cNvPr>
          <p:cNvSpPr/>
          <p:nvPr/>
        </p:nvSpPr>
        <p:spPr bwMode="auto">
          <a:xfrm>
            <a:off x="7183189" y="2624156"/>
            <a:ext cx="3956793" cy="310038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457200" numCol="1" spcCol="0" rtlCol="0" fromWordArt="0" anchor="ctr" anchorCtr="0" forceAA="0" compatLnSpc="1">
            <a:prstTxWarp prst="textNoShape">
              <a:avLst/>
            </a:prstTxWarp>
            <a:noAutofit/>
          </a:bodyPr>
          <a:lstStyle/>
          <a:p>
            <a:pPr marL="971550" algn="ctr" defTabSz="932472" fontAlgn="base">
              <a:spcBef>
                <a:spcPct val="0"/>
              </a:spcBef>
              <a:spcAft>
                <a:spcPct val="0"/>
              </a:spcAft>
            </a:pPr>
            <a:r>
              <a:rPr lang="en-US" b="1">
                <a:gradFill>
                  <a:gsLst>
                    <a:gs pos="1250">
                      <a:schemeClr val="bg1"/>
                    </a:gs>
                    <a:gs pos="100000">
                      <a:schemeClr val="bg1"/>
                    </a:gs>
                  </a:gsLst>
                  <a:lin ang="5400000" scaled="0"/>
                </a:gradFill>
                <a:ea typeface="Segoe UI" pitchFamily="34" charset="0"/>
                <a:cs typeface="Segoe UI" pitchFamily="34" charset="0"/>
              </a:rPr>
              <a:t>Human Operated Ransomware </a:t>
            </a:r>
          </a:p>
        </p:txBody>
      </p:sp>
      <p:sp>
        <p:nvSpPr>
          <p:cNvPr id="35" name="Rectangle 34">
            <a:extLst>
              <a:ext uri="{FF2B5EF4-FFF2-40B4-BE49-F238E27FC236}">
                <a16:creationId xmlns:a16="http://schemas.microsoft.com/office/drawing/2014/main" id="{8C9B3922-03A1-457D-80C4-3FD7117FA70E}"/>
              </a:ext>
              <a:ext uri="{C183D7F6-B498-43B3-948B-1728B52AA6E4}">
                <adec:decorative xmlns="" xmlns:adec="http://schemas.microsoft.com/office/drawing/2017/decorative" val="1"/>
              </a:ext>
            </a:extLst>
          </p:cNvPr>
          <p:cNvSpPr/>
          <p:nvPr/>
        </p:nvSpPr>
        <p:spPr bwMode="auto">
          <a:xfrm>
            <a:off x="7183189" y="2624156"/>
            <a:ext cx="1089893" cy="2331948"/>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gradFill>
                  <a:gsLst>
                    <a:gs pos="1250">
                      <a:schemeClr val="bg1"/>
                    </a:gs>
                    <a:gs pos="100000">
                      <a:schemeClr val="bg1"/>
                    </a:gs>
                  </a:gsLst>
                  <a:lin ang="5400000" scaled="0"/>
                </a:gradFill>
                <a:ea typeface="Segoe UI" pitchFamily="34" charset="0"/>
                <a:cs typeface="Segoe UI" pitchFamily="34" charset="0"/>
              </a:rPr>
              <a:t>Commodity Ransomware</a:t>
            </a:r>
          </a:p>
        </p:txBody>
      </p:sp>
      <p:cxnSp>
        <p:nvCxnSpPr>
          <p:cNvPr id="36" name="Straight Arrow Connector 35">
            <a:extLst>
              <a:ext uri="{FF2B5EF4-FFF2-40B4-BE49-F238E27FC236}">
                <a16:creationId xmlns:a16="http://schemas.microsoft.com/office/drawing/2014/main" id="{38B789D7-19AE-4F0C-8389-4D46882072D0}"/>
              </a:ext>
              <a:ext uri="{C183D7F6-B498-43B3-948B-1728B52AA6E4}">
                <adec:decorative xmlns="" xmlns:adec="http://schemas.microsoft.com/office/drawing/2017/decorative" val="1"/>
              </a:ext>
            </a:extLst>
          </p:cNvPr>
          <p:cNvCxnSpPr>
            <a:cxnSpLocks/>
          </p:cNvCxnSpPr>
          <p:nvPr/>
        </p:nvCxnSpPr>
        <p:spPr>
          <a:xfrm flipV="1">
            <a:off x="6706748" y="3293067"/>
            <a:ext cx="0" cy="1727569"/>
          </a:xfrm>
          <a:prstGeom prst="straightConnector1">
            <a:avLst/>
          </a:prstGeom>
          <a:ln w="285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50B709D-D07E-470C-BF59-70A337DD3A21}"/>
              </a:ext>
              <a:ext uri="{C183D7F6-B498-43B3-948B-1728B52AA6E4}">
                <adec:decorative xmlns="" xmlns:adec="http://schemas.microsoft.com/office/drawing/2017/decorative" val="1"/>
              </a:ext>
            </a:extLst>
          </p:cNvPr>
          <p:cNvSpPr txBox="1"/>
          <p:nvPr/>
        </p:nvSpPr>
        <p:spPr>
          <a:xfrm>
            <a:off x="5407390" y="2624156"/>
            <a:ext cx="1604368" cy="646331"/>
          </a:xfrm>
          <a:prstGeom prst="rect">
            <a:avLst/>
          </a:prstGeom>
          <a:noFill/>
        </p:spPr>
        <p:txBody>
          <a:bodyPr wrap="square" lIns="0" tIns="0" rIns="0" bIns="0" rtlCol="0">
            <a:spAutoFit/>
          </a:bodyPr>
          <a:lstStyle/>
          <a:p>
            <a:pPr algn="r"/>
            <a:r>
              <a:rPr lang="en-US" sz="1400" i="1">
                <a:gradFill>
                  <a:gsLst>
                    <a:gs pos="1250">
                      <a:schemeClr val="tx1"/>
                    </a:gs>
                    <a:gs pos="100000">
                      <a:schemeClr val="tx1"/>
                    </a:gs>
                  </a:gsLst>
                  <a:lin ang="5400000" scaled="0"/>
                </a:gradFill>
                <a:latin typeface="+mj-lt"/>
              </a:rPr>
              <a:t>Stop </a:t>
            </a:r>
            <a:br>
              <a:rPr lang="en-US" sz="1400" i="1">
                <a:gradFill>
                  <a:gsLst>
                    <a:gs pos="1250">
                      <a:schemeClr val="tx1"/>
                    </a:gs>
                    <a:gs pos="100000">
                      <a:schemeClr val="tx1"/>
                    </a:gs>
                  </a:gsLst>
                  <a:lin ang="5400000" scaled="0"/>
                </a:gradFill>
                <a:latin typeface="+mj-lt"/>
              </a:rPr>
            </a:br>
            <a:r>
              <a:rPr lang="en-US" sz="1400" i="1">
                <a:gradFill>
                  <a:gsLst>
                    <a:gs pos="1250">
                      <a:schemeClr val="tx1"/>
                    </a:gs>
                    <a:gs pos="100000">
                      <a:schemeClr val="tx1"/>
                    </a:gs>
                  </a:gsLst>
                  <a:lin ang="5400000" scaled="0"/>
                </a:gradFill>
                <a:latin typeface="+mj-lt"/>
              </a:rPr>
              <a:t>Business Operations</a:t>
            </a:r>
          </a:p>
        </p:txBody>
      </p:sp>
      <p:sp>
        <p:nvSpPr>
          <p:cNvPr id="38" name="Rectangle 37">
            <a:extLst>
              <a:ext uri="{FF2B5EF4-FFF2-40B4-BE49-F238E27FC236}">
                <a16:creationId xmlns:a16="http://schemas.microsoft.com/office/drawing/2014/main" id="{CD5BAA3A-BA40-4B44-8C8D-7CA9926A0992}"/>
              </a:ext>
              <a:ext uri="{C183D7F6-B498-43B3-948B-1728B52AA6E4}">
                <adec:decorative xmlns="" xmlns:adec="http://schemas.microsoft.com/office/drawing/2017/decorative" val="1"/>
              </a:ext>
            </a:extLst>
          </p:cNvPr>
          <p:cNvSpPr/>
          <p:nvPr/>
        </p:nvSpPr>
        <p:spPr bwMode="auto">
          <a:xfrm>
            <a:off x="8385613" y="5069313"/>
            <a:ext cx="2754369" cy="655226"/>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gradFill>
                  <a:gsLst>
                    <a:gs pos="1250">
                      <a:schemeClr val="bg1"/>
                    </a:gs>
                    <a:gs pos="100000">
                      <a:schemeClr val="bg1"/>
                    </a:gs>
                  </a:gsLst>
                  <a:lin ang="5400000" scaled="0"/>
                </a:gradFill>
                <a:ea typeface="Segoe UI" pitchFamily="34" charset="0"/>
                <a:cs typeface="Segoe UI" pitchFamily="34" charset="0"/>
              </a:rPr>
              <a:t>Targeted Data Theft</a:t>
            </a:r>
          </a:p>
        </p:txBody>
      </p:sp>
      <p:cxnSp>
        <p:nvCxnSpPr>
          <p:cNvPr id="39" name="Straight Arrow Connector 38">
            <a:extLst>
              <a:ext uri="{FF2B5EF4-FFF2-40B4-BE49-F238E27FC236}">
                <a16:creationId xmlns:a16="http://schemas.microsoft.com/office/drawing/2014/main" id="{5141C097-1E5A-41FA-86C7-42AA81F90B52}"/>
              </a:ext>
              <a:ext uri="{C183D7F6-B498-43B3-948B-1728B52AA6E4}">
                <adec:decorative xmlns="" xmlns:adec="http://schemas.microsoft.com/office/drawing/2017/decorative" val="1"/>
              </a:ext>
            </a:extLst>
          </p:cNvPr>
          <p:cNvCxnSpPr>
            <a:cxnSpLocks/>
          </p:cNvCxnSpPr>
          <p:nvPr/>
        </p:nvCxnSpPr>
        <p:spPr>
          <a:xfrm>
            <a:off x="8385613" y="5944594"/>
            <a:ext cx="1420522" cy="0"/>
          </a:xfrm>
          <a:prstGeom prst="straightConnector1">
            <a:avLst/>
          </a:prstGeom>
          <a:ln w="285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D97AF6-1DA5-4B74-AA70-63A983DF7D41}"/>
              </a:ext>
              <a:ext uri="{C183D7F6-B498-43B3-948B-1728B52AA6E4}">
                <adec:decorative xmlns="" xmlns:adec="http://schemas.microsoft.com/office/drawing/2017/decorative" val="1"/>
              </a:ext>
            </a:extLst>
          </p:cNvPr>
          <p:cNvSpPr txBox="1"/>
          <p:nvPr/>
        </p:nvSpPr>
        <p:spPr>
          <a:xfrm>
            <a:off x="9908876" y="5836872"/>
            <a:ext cx="1231106" cy="215444"/>
          </a:xfrm>
          <a:prstGeom prst="rect">
            <a:avLst/>
          </a:prstGeom>
          <a:noFill/>
        </p:spPr>
        <p:txBody>
          <a:bodyPr wrap="none" lIns="0" tIns="0" rIns="0" bIns="0" rtlCol="0">
            <a:spAutoFit/>
          </a:bodyPr>
          <a:lstStyle/>
          <a:p>
            <a:pPr algn="r"/>
            <a:r>
              <a:rPr lang="en-US" sz="1400" i="1">
                <a:gradFill>
                  <a:gsLst>
                    <a:gs pos="1250">
                      <a:schemeClr val="tx1"/>
                    </a:gs>
                    <a:gs pos="100000">
                      <a:schemeClr val="tx1"/>
                    </a:gs>
                  </a:gsLst>
                  <a:lin ang="5400000" scaled="0"/>
                </a:gradFill>
                <a:latin typeface="+mj-lt"/>
              </a:rPr>
              <a:t>Enterprise wide</a:t>
            </a:r>
          </a:p>
        </p:txBody>
      </p:sp>
      <p:sp>
        <p:nvSpPr>
          <p:cNvPr id="41" name="Rectangle 40">
            <a:extLst>
              <a:ext uri="{FF2B5EF4-FFF2-40B4-BE49-F238E27FC236}">
                <a16:creationId xmlns:a16="http://schemas.microsoft.com/office/drawing/2014/main" id="{EFCE8F98-860B-44D7-9803-3AC795E0203F}"/>
              </a:ext>
              <a:ext uri="{C183D7F6-B498-43B3-948B-1728B52AA6E4}">
                <adec:decorative xmlns="" xmlns:adec="http://schemas.microsoft.com/office/drawing/2017/decorative" val="1"/>
              </a:ext>
            </a:extLst>
          </p:cNvPr>
          <p:cNvSpPr/>
          <p:nvPr/>
        </p:nvSpPr>
        <p:spPr bwMode="auto">
          <a:xfrm>
            <a:off x="7183189" y="5069313"/>
            <a:ext cx="1089893" cy="655226"/>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gradFill>
                  <a:gsLst>
                    <a:gs pos="1250">
                      <a:schemeClr val="bg1"/>
                    </a:gs>
                    <a:gs pos="100000">
                      <a:schemeClr val="bg1"/>
                    </a:gs>
                  </a:gsLst>
                  <a:lin ang="5400000" scaled="0"/>
                </a:gradFill>
                <a:ea typeface="Segoe UI" pitchFamily="34" charset="0"/>
                <a:cs typeface="Segoe UI" pitchFamily="34" charset="0"/>
              </a:rPr>
              <a:t>Commodity</a:t>
            </a:r>
          </a:p>
        </p:txBody>
      </p:sp>
      <p:sp>
        <p:nvSpPr>
          <p:cNvPr id="42" name="TextBox 41">
            <a:extLst>
              <a:ext uri="{FF2B5EF4-FFF2-40B4-BE49-F238E27FC236}">
                <a16:creationId xmlns:a16="http://schemas.microsoft.com/office/drawing/2014/main" id="{581B093C-1720-47F1-8575-10028BBCFC3F}"/>
              </a:ext>
              <a:ext uri="{C183D7F6-B498-43B3-948B-1728B52AA6E4}">
                <adec:decorative xmlns="" xmlns:adec="http://schemas.microsoft.com/office/drawing/2017/decorative" val="1"/>
              </a:ext>
            </a:extLst>
          </p:cNvPr>
          <p:cNvSpPr txBox="1"/>
          <p:nvPr/>
        </p:nvSpPr>
        <p:spPr>
          <a:xfrm>
            <a:off x="5624297" y="5069313"/>
            <a:ext cx="1387461" cy="646331"/>
          </a:xfrm>
          <a:prstGeom prst="rect">
            <a:avLst/>
          </a:prstGeom>
          <a:noFill/>
        </p:spPr>
        <p:txBody>
          <a:bodyPr wrap="square" lIns="0" tIns="0" rIns="0" bIns="0" rtlCol="0">
            <a:spAutoFit/>
          </a:bodyPr>
          <a:lstStyle/>
          <a:p>
            <a:pPr algn="r"/>
            <a:r>
              <a:rPr lang="en-US" sz="1400" i="1">
                <a:gradFill>
                  <a:gsLst>
                    <a:gs pos="1250">
                      <a:schemeClr val="tx1"/>
                    </a:gs>
                    <a:gs pos="100000">
                      <a:schemeClr val="tx1"/>
                    </a:gs>
                  </a:gsLst>
                  <a:lin ang="5400000" scaled="0"/>
                </a:gradFill>
                <a:latin typeface="+mj-lt"/>
              </a:rPr>
              <a:t>Limited Immediate Impact</a:t>
            </a:r>
          </a:p>
        </p:txBody>
      </p:sp>
      <p:sp>
        <p:nvSpPr>
          <p:cNvPr id="43" name="TextBox 42">
            <a:extLst>
              <a:ext uri="{FF2B5EF4-FFF2-40B4-BE49-F238E27FC236}">
                <a16:creationId xmlns:a16="http://schemas.microsoft.com/office/drawing/2014/main" id="{5442D21D-E212-4F57-B036-D54CB0E89F05}"/>
              </a:ext>
              <a:ext uri="{C183D7F6-B498-43B3-948B-1728B52AA6E4}">
                <adec:decorative xmlns="" xmlns:adec="http://schemas.microsoft.com/office/drawing/2017/decorative" val="1"/>
              </a:ext>
            </a:extLst>
          </p:cNvPr>
          <p:cNvSpPr txBox="1"/>
          <p:nvPr/>
        </p:nvSpPr>
        <p:spPr>
          <a:xfrm>
            <a:off x="7183189" y="5836872"/>
            <a:ext cx="1923060" cy="215444"/>
          </a:xfrm>
          <a:prstGeom prst="rect">
            <a:avLst/>
          </a:prstGeom>
          <a:noFill/>
        </p:spPr>
        <p:txBody>
          <a:bodyPr wrap="square" lIns="0" tIns="0" rIns="0" bIns="0" rtlCol="0">
            <a:spAutoFit/>
          </a:bodyPr>
          <a:lstStyle/>
          <a:p>
            <a:r>
              <a:rPr lang="en-US" sz="1400" i="1">
                <a:gradFill>
                  <a:gsLst>
                    <a:gs pos="1250">
                      <a:schemeClr val="tx1"/>
                    </a:gs>
                    <a:gs pos="100000">
                      <a:schemeClr val="tx1"/>
                    </a:gs>
                  </a:gsLst>
                  <a:lin ang="5400000" scaled="0"/>
                </a:gradFill>
                <a:latin typeface="+mj-lt"/>
              </a:rPr>
              <a:t>Per Computer</a:t>
            </a:r>
          </a:p>
        </p:txBody>
      </p:sp>
      <p:sp>
        <p:nvSpPr>
          <p:cNvPr id="44" name="Rectangle 43">
            <a:extLst>
              <a:ext uri="{FF2B5EF4-FFF2-40B4-BE49-F238E27FC236}">
                <a16:creationId xmlns:a16="http://schemas.microsoft.com/office/drawing/2014/main" id="{73286E50-AF57-4387-9AD5-A499498A8EC3}"/>
              </a:ext>
            </a:extLst>
          </p:cNvPr>
          <p:cNvSpPr/>
          <p:nvPr/>
        </p:nvSpPr>
        <p:spPr bwMode="auto">
          <a:xfrm>
            <a:off x="584199" y="3364506"/>
            <a:ext cx="5028321" cy="783151"/>
          </a:xfrm>
          <a:prstGeom prst="rect">
            <a:avLst/>
          </a:prstGeom>
          <a:solidFill>
            <a:schemeClr val="bg1"/>
          </a:solidFill>
          <a:ln>
            <a:noFill/>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marL="571500" defTabSz="932472" fontAlgn="base">
              <a:spcBef>
                <a:spcPct val="0"/>
              </a:spcBef>
              <a:spcAft>
                <a:spcPct val="0"/>
              </a:spcAft>
            </a:pPr>
            <a:r>
              <a:rPr lang="en-US" sz="1765">
                <a:gradFill>
                  <a:gsLst>
                    <a:gs pos="82000">
                      <a:srgbClr val="000000"/>
                    </a:gs>
                    <a:gs pos="0">
                      <a:srgbClr val="000000"/>
                    </a:gs>
                  </a:gsLst>
                  <a:lin ang="2700000" scaled="1"/>
                </a:gradFill>
                <a:latin typeface="+mj-lt"/>
                <a:cs typeface="Segoe UI" panose="020B0502040204020203" pitchFamily="34" charset="0"/>
              </a:rPr>
              <a:t>Profitable for Attackers</a:t>
            </a:r>
          </a:p>
          <a:p>
            <a:pPr marL="571500" defTabSz="932472" fontAlgn="base">
              <a:spcBef>
                <a:spcPct val="0"/>
              </a:spcBef>
              <a:spcAft>
                <a:spcPct val="0"/>
              </a:spcAft>
            </a:pPr>
            <a:r>
              <a:rPr lang="en-US" sz="1200">
                <a:gradFill>
                  <a:gsLst>
                    <a:gs pos="82000">
                      <a:srgbClr val="000000"/>
                    </a:gs>
                    <a:gs pos="0">
                      <a:srgbClr val="000000"/>
                    </a:gs>
                  </a:gsLst>
                  <a:lin ang="2700000" scaled="1"/>
                </a:gradFill>
                <a:cs typeface="Segoe UI" pitchFamily="34" charset="0"/>
              </a:rPr>
              <a:t>Economic incentive to continue growing</a:t>
            </a:r>
          </a:p>
        </p:txBody>
      </p:sp>
      <p:sp>
        <p:nvSpPr>
          <p:cNvPr id="45" name="Rectangle 44">
            <a:extLst>
              <a:ext uri="{FF2B5EF4-FFF2-40B4-BE49-F238E27FC236}">
                <a16:creationId xmlns:a16="http://schemas.microsoft.com/office/drawing/2014/main" id="{80D0D276-B4A1-4979-807D-6C6E30F4A98B}"/>
              </a:ext>
            </a:extLst>
          </p:cNvPr>
          <p:cNvSpPr/>
          <p:nvPr/>
        </p:nvSpPr>
        <p:spPr bwMode="auto">
          <a:xfrm>
            <a:off x="584199" y="4288030"/>
            <a:ext cx="5029200" cy="1990721"/>
          </a:xfrm>
          <a:prstGeom prst="rect">
            <a:avLst/>
          </a:prstGeom>
          <a:solidFill>
            <a:schemeClr val="bg1"/>
          </a:solidFill>
          <a:ln>
            <a:noFill/>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marL="571500" defTabSz="932472" fontAlgn="base">
              <a:spcBef>
                <a:spcPct val="0"/>
              </a:spcBef>
              <a:spcAft>
                <a:spcPct val="0"/>
              </a:spcAft>
            </a:pPr>
            <a:r>
              <a:rPr lang="en-US" sz="1765">
                <a:gradFill>
                  <a:gsLst>
                    <a:gs pos="82000">
                      <a:srgbClr val="000000"/>
                    </a:gs>
                    <a:gs pos="0">
                      <a:srgbClr val="000000"/>
                    </a:gs>
                  </a:gsLst>
                  <a:lin ang="2700000" scaled="1"/>
                </a:gradFill>
                <a:latin typeface="+mj-lt"/>
                <a:cs typeface="Segoe UI" panose="020B0502040204020203" pitchFamily="34" charset="0"/>
              </a:rPr>
              <a:t>Room to Grow</a:t>
            </a:r>
          </a:p>
          <a:p>
            <a:pPr marL="571500" defTabSz="932472" fontAlgn="base">
              <a:spcBef>
                <a:spcPct val="0"/>
              </a:spcBef>
              <a:spcAft>
                <a:spcPct val="0"/>
              </a:spcAft>
            </a:pPr>
            <a:r>
              <a:rPr lang="en-US" sz="1200">
                <a:gradFill>
                  <a:gsLst>
                    <a:gs pos="82000">
                      <a:srgbClr val="000000"/>
                    </a:gs>
                    <a:gs pos="0">
                      <a:srgbClr val="000000"/>
                    </a:gs>
                  </a:gsLst>
                  <a:lin ang="2700000" scaled="1"/>
                </a:gradFill>
                <a:cs typeface="Segoe UI" pitchFamily="34" charset="0"/>
              </a:rPr>
              <a:t>Attackers can monetize security maintenance gaps at most enterprises:</a:t>
            </a:r>
          </a:p>
          <a:p>
            <a:pPr marL="800100" lvl="1" indent="-171450">
              <a:buFont typeface="Arial" panose="020B0604020202020204" pitchFamily="34" charset="0"/>
              <a:buChar char="•"/>
            </a:pPr>
            <a:r>
              <a:rPr lang="en-US" sz="1200" b="1">
                <a:gradFill>
                  <a:gsLst>
                    <a:gs pos="82000">
                      <a:srgbClr val="000000"/>
                    </a:gs>
                    <a:gs pos="0">
                      <a:srgbClr val="000000"/>
                    </a:gs>
                  </a:gsLst>
                  <a:lin ang="2700000" scaled="1"/>
                </a:gradFill>
                <a:cs typeface="Segoe UI" pitchFamily="34" charset="0"/>
              </a:rPr>
              <a:t>Apply security updates </a:t>
            </a:r>
            <a:r>
              <a:rPr lang="en-US" sz="1200">
                <a:gradFill>
                  <a:gsLst>
                    <a:gs pos="82000">
                      <a:srgbClr val="000000"/>
                    </a:gs>
                    <a:gs pos="0">
                      <a:srgbClr val="000000"/>
                    </a:gs>
                  </a:gsLst>
                  <a:lin ang="2700000" scaled="1"/>
                </a:gradFill>
                <a:cs typeface="Segoe UI" pitchFamily="34" charset="0"/>
              </a:rPr>
              <a:t>consistently to all computers</a:t>
            </a:r>
          </a:p>
          <a:p>
            <a:pPr marL="800100" lvl="1" indent="-171450">
              <a:buFont typeface="Arial" panose="020B0604020202020204" pitchFamily="34" charset="0"/>
              <a:buChar char="•"/>
            </a:pPr>
            <a:r>
              <a:rPr lang="en-US" sz="1200" b="1">
                <a:gradFill>
                  <a:gsLst>
                    <a:gs pos="82000">
                      <a:srgbClr val="000000"/>
                    </a:gs>
                    <a:gs pos="0">
                      <a:srgbClr val="000000"/>
                    </a:gs>
                  </a:gsLst>
                  <a:lin ang="2700000" scaled="1"/>
                </a:gradFill>
                <a:cs typeface="Segoe UI" pitchFamily="34" charset="0"/>
              </a:rPr>
              <a:t>Securely configure all resources </a:t>
            </a:r>
            <a:r>
              <a:rPr lang="en-US" sz="1200">
                <a:gradFill>
                  <a:gsLst>
                    <a:gs pos="82000">
                      <a:srgbClr val="000000"/>
                    </a:gs>
                    <a:gs pos="0">
                      <a:srgbClr val="000000"/>
                    </a:gs>
                  </a:gsLst>
                  <a:lin ang="2700000" scaled="1"/>
                </a:gradFill>
                <a:cs typeface="Segoe UI" pitchFamily="34" charset="0"/>
              </a:rPr>
              <a:t>using manufacturer </a:t>
            </a:r>
            <a:br>
              <a:rPr lang="en-US" sz="1200">
                <a:gradFill>
                  <a:gsLst>
                    <a:gs pos="82000">
                      <a:srgbClr val="000000"/>
                    </a:gs>
                    <a:gs pos="0">
                      <a:srgbClr val="000000"/>
                    </a:gs>
                  </a:gsLst>
                  <a:lin ang="2700000" scaled="1"/>
                </a:gradFill>
                <a:cs typeface="Segoe UI" pitchFamily="34" charset="0"/>
              </a:rPr>
            </a:br>
            <a:r>
              <a:rPr lang="en-US" sz="1200">
                <a:gradFill>
                  <a:gsLst>
                    <a:gs pos="82000">
                      <a:srgbClr val="000000"/>
                    </a:gs>
                    <a:gs pos="0">
                      <a:srgbClr val="000000"/>
                    </a:gs>
                  </a:gsLst>
                  <a:lin ang="2700000" scaled="1"/>
                </a:gradFill>
                <a:cs typeface="Segoe UI" pitchFamily="34" charset="0"/>
              </a:rPr>
              <a:t>best practices</a:t>
            </a:r>
          </a:p>
          <a:p>
            <a:pPr marL="800100" lvl="1" indent="-171450">
              <a:buFont typeface="Arial" panose="020B0604020202020204" pitchFamily="34" charset="0"/>
              <a:buChar char="•"/>
            </a:pPr>
            <a:r>
              <a:rPr lang="en-US" sz="1200" b="1">
                <a:gradFill>
                  <a:gsLst>
                    <a:gs pos="82000">
                      <a:srgbClr val="000000"/>
                    </a:gs>
                    <a:gs pos="0">
                      <a:srgbClr val="000000"/>
                    </a:gs>
                  </a:gsLst>
                  <a:lin ang="2700000" scaled="1"/>
                </a:gradFill>
                <a:cs typeface="Segoe UI" pitchFamily="34" charset="0"/>
              </a:rPr>
              <a:t>Mitigate credential theft </a:t>
            </a:r>
            <a:r>
              <a:rPr lang="en-US" sz="1200">
                <a:gradFill>
                  <a:gsLst>
                    <a:gs pos="82000">
                      <a:srgbClr val="000000"/>
                    </a:gs>
                    <a:gs pos="0">
                      <a:srgbClr val="000000"/>
                    </a:gs>
                  </a:gsLst>
                  <a:lin ang="2700000" scaled="1"/>
                </a:gradFill>
                <a:cs typeface="Segoe UI" pitchFamily="34" charset="0"/>
              </a:rPr>
              <a:t>attacks for privileged users</a:t>
            </a:r>
          </a:p>
        </p:txBody>
      </p:sp>
      <p:grpSp>
        <p:nvGrpSpPr>
          <p:cNvPr id="51" name="Group 50">
            <a:extLst>
              <a:ext uri="{FF2B5EF4-FFF2-40B4-BE49-F238E27FC236}">
                <a16:creationId xmlns:a16="http://schemas.microsoft.com/office/drawing/2014/main" id="{5EC31ADE-AD45-4419-9FEB-EA1FE1EE8885}"/>
              </a:ext>
              <a:ext uri="{C183D7F6-B498-43B3-948B-1728B52AA6E4}">
                <adec:decorative xmlns="" xmlns:adec="http://schemas.microsoft.com/office/drawing/2017/decorative" val="1"/>
              </a:ext>
            </a:extLst>
          </p:cNvPr>
          <p:cNvGrpSpPr/>
          <p:nvPr/>
        </p:nvGrpSpPr>
        <p:grpSpPr>
          <a:xfrm>
            <a:off x="764707" y="4486777"/>
            <a:ext cx="358775" cy="306388"/>
            <a:chOff x="744470" y="4985379"/>
            <a:chExt cx="358775" cy="306388"/>
          </a:xfrm>
        </p:grpSpPr>
        <p:sp>
          <p:nvSpPr>
            <p:cNvPr id="52" name="Rectangle 153">
              <a:extLst>
                <a:ext uri="{FF2B5EF4-FFF2-40B4-BE49-F238E27FC236}">
                  <a16:creationId xmlns:a16="http://schemas.microsoft.com/office/drawing/2014/main" id="{9E6A53AB-482D-49E8-AEFE-2FD8397EE32D}"/>
                </a:ext>
              </a:extLst>
            </p:cNvPr>
            <p:cNvSpPr>
              <a:spLocks noChangeArrowheads="1"/>
            </p:cNvSpPr>
            <p:nvPr/>
          </p:nvSpPr>
          <p:spPr bwMode="auto">
            <a:xfrm>
              <a:off x="1042920" y="4985379"/>
              <a:ext cx="60325" cy="306388"/>
            </a:xfrm>
            <a:prstGeom prst="rect">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154">
              <a:extLst>
                <a:ext uri="{FF2B5EF4-FFF2-40B4-BE49-F238E27FC236}">
                  <a16:creationId xmlns:a16="http://schemas.microsoft.com/office/drawing/2014/main" id="{DF520295-2D8D-4111-941B-05A1AC9F3A8C}"/>
                </a:ext>
              </a:extLst>
            </p:cNvPr>
            <p:cNvSpPr>
              <a:spLocks noChangeArrowheads="1"/>
            </p:cNvSpPr>
            <p:nvPr/>
          </p:nvSpPr>
          <p:spPr bwMode="auto">
            <a:xfrm>
              <a:off x="744470" y="5239379"/>
              <a:ext cx="60325" cy="52388"/>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155">
              <a:extLst>
                <a:ext uri="{FF2B5EF4-FFF2-40B4-BE49-F238E27FC236}">
                  <a16:creationId xmlns:a16="http://schemas.microsoft.com/office/drawing/2014/main" id="{EB2857CD-F7B3-4890-98EB-67C0BFDA834C}"/>
                </a:ext>
              </a:extLst>
            </p:cNvPr>
            <p:cNvSpPr>
              <a:spLocks noChangeArrowheads="1"/>
            </p:cNvSpPr>
            <p:nvPr/>
          </p:nvSpPr>
          <p:spPr bwMode="auto">
            <a:xfrm>
              <a:off x="844482" y="5198104"/>
              <a:ext cx="60325" cy="93663"/>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Rectangle 156">
              <a:extLst>
                <a:ext uri="{FF2B5EF4-FFF2-40B4-BE49-F238E27FC236}">
                  <a16:creationId xmlns:a16="http://schemas.microsoft.com/office/drawing/2014/main" id="{9C8CA202-AB3C-4C1B-8649-BD45B83847F3}"/>
                </a:ext>
              </a:extLst>
            </p:cNvPr>
            <p:cNvSpPr>
              <a:spLocks noChangeArrowheads="1"/>
            </p:cNvSpPr>
            <p:nvPr/>
          </p:nvSpPr>
          <p:spPr bwMode="auto">
            <a:xfrm>
              <a:off x="944495" y="5080629"/>
              <a:ext cx="61913" cy="211138"/>
            </a:xfrm>
            <a:prstGeom prst="rect">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178AB5E2-9C49-4747-B952-3AD5BE7B18F5}"/>
              </a:ext>
              <a:ext uri="{C183D7F6-B498-43B3-948B-1728B52AA6E4}">
                <adec:decorative xmlns="" xmlns:adec="http://schemas.microsoft.com/office/drawing/2017/decorative" val="1"/>
              </a:ext>
            </a:extLst>
          </p:cNvPr>
          <p:cNvGrpSpPr/>
          <p:nvPr/>
        </p:nvGrpSpPr>
        <p:grpSpPr>
          <a:xfrm>
            <a:off x="709784" y="2540065"/>
            <a:ext cx="419888" cy="498458"/>
            <a:chOff x="709784" y="2506657"/>
            <a:chExt cx="419888" cy="498458"/>
          </a:xfrm>
        </p:grpSpPr>
        <p:grpSp>
          <p:nvGrpSpPr>
            <p:cNvPr id="57" name="Group 21">
              <a:extLst>
                <a:ext uri="{FF2B5EF4-FFF2-40B4-BE49-F238E27FC236}">
                  <a16:creationId xmlns:a16="http://schemas.microsoft.com/office/drawing/2014/main" id="{DEF58168-DC5E-4553-870B-34D457638F46}"/>
                </a:ext>
              </a:extLst>
            </p:cNvPr>
            <p:cNvGrpSpPr>
              <a:grpSpLocks noChangeAspect="1"/>
            </p:cNvGrpSpPr>
            <p:nvPr/>
          </p:nvGrpSpPr>
          <p:grpSpPr bwMode="auto">
            <a:xfrm>
              <a:off x="817252" y="2565060"/>
              <a:ext cx="312420" cy="440055"/>
              <a:chOff x="2493" y="796"/>
              <a:chExt cx="164" cy="231"/>
            </a:xfrm>
            <a:solidFill>
              <a:srgbClr val="BFBFBF"/>
            </a:solidFill>
          </p:grpSpPr>
          <p:sp>
            <p:nvSpPr>
              <p:cNvPr id="61" name="Freeform 22">
                <a:extLst>
                  <a:ext uri="{FF2B5EF4-FFF2-40B4-BE49-F238E27FC236}">
                    <a16:creationId xmlns:a16="http://schemas.microsoft.com/office/drawing/2014/main" id="{3554621B-89B3-42CA-84FA-27D91877C855}"/>
                  </a:ext>
                </a:extLst>
              </p:cNvPr>
              <p:cNvSpPr>
                <a:spLocks/>
              </p:cNvSpPr>
              <p:nvPr/>
            </p:nvSpPr>
            <p:spPr bwMode="auto">
              <a:xfrm>
                <a:off x="2509" y="827"/>
                <a:ext cx="41" cy="155"/>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BFBFBF"/>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62" name="Freeform 23">
                <a:extLst>
                  <a:ext uri="{FF2B5EF4-FFF2-40B4-BE49-F238E27FC236}">
                    <a16:creationId xmlns:a16="http://schemas.microsoft.com/office/drawing/2014/main" id="{B1E591DE-60AD-4162-9591-AB7B666236EF}"/>
                  </a:ext>
                </a:extLst>
              </p:cNvPr>
              <p:cNvSpPr>
                <a:spLocks noEditPoints="1"/>
              </p:cNvSpPr>
              <p:nvPr/>
            </p:nvSpPr>
            <p:spPr bwMode="auto">
              <a:xfrm>
                <a:off x="2493" y="796"/>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58" name="lightning" descr="lightning">
              <a:extLst>
                <a:ext uri="{FF2B5EF4-FFF2-40B4-BE49-F238E27FC236}">
                  <a16:creationId xmlns:a16="http://schemas.microsoft.com/office/drawing/2014/main" id="{0AFD3DA3-0421-4EF9-B3A4-362BE332DF5D}"/>
                </a:ext>
              </a:extLst>
            </p:cNvPr>
            <p:cNvGrpSpPr/>
            <p:nvPr/>
          </p:nvGrpSpPr>
          <p:grpSpPr>
            <a:xfrm flipH="1">
              <a:off x="709784" y="2506657"/>
              <a:ext cx="198196" cy="384438"/>
              <a:chOff x="3404177" y="1724129"/>
              <a:chExt cx="544355" cy="1055884"/>
            </a:xfrm>
            <a:solidFill>
              <a:srgbClr val="D83B01"/>
            </a:solidFill>
          </p:grpSpPr>
          <p:sp>
            <p:nvSpPr>
              <p:cNvPr id="59" name="Freeform: Shape 58">
                <a:extLst>
                  <a:ext uri="{FF2B5EF4-FFF2-40B4-BE49-F238E27FC236}">
                    <a16:creationId xmlns:a16="http://schemas.microsoft.com/office/drawing/2014/main" id="{4E03599E-B343-43DA-AE37-A85A08C1D98F}"/>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grpFill/>
              <a:ln w="272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1407882-53CF-49D1-91A7-07A9E529AB11}"/>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grpFill/>
              <a:ln w="2721" cap="flat">
                <a:noFill/>
                <a:prstDash val="solid"/>
                <a:miter/>
              </a:ln>
            </p:spPr>
            <p:txBody>
              <a:bodyPr rtlCol="0" anchor="ctr"/>
              <a:lstStyle/>
              <a:p>
                <a:endParaRPr lang="en-US"/>
              </a:p>
            </p:txBody>
          </p:sp>
        </p:grpSp>
      </p:grpSp>
      <p:grpSp>
        <p:nvGrpSpPr>
          <p:cNvPr id="46" name="Group 45">
            <a:extLst>
              <a:ext uri="{FF2B5EF4-FFF2-40B4-BE49-F238E27FC236}">
                <a16:creationId xmlns:a16="http://schemas.microsoft.com/office/drawing/2014/main" id="{A21E5E7E-0301-47BB-B434-2245EE9BB817}"/>
              </a:ext>
              <a:ext uri="{C183D7F6-B498-43B3-948B-1728B52AA6E4}">
                <adec:decorative xmlns="" xmlns:adec="http://schemas.microsoft.com/office/drawing/2017/decorative" val="1"/>
              </a:ext>
            </a:extLst>
          </p:cNvPr>
          <p:cNvGrpSpPr/>
          <p:nvPr/>
        </p:nvGrpSpPr>
        <p:grpSpPr>
          <a:xfrm>
            <a:off x="781140" y="3577591"/>
            <a:ext cx="429095" cy="392750"/>
            <a:chOff x="753287" y="3461816"/>
            <a:chExt cx="512522" cy="469111"/>
          </a:xfrm>
        </p:grpSpPr>
        <p:sp>
          <p:nvSpPr>
            <p:cNvPr id="47" name="Rectangle 267">
              <a:extLst>
                <a:ext uri="{FF2B5EF4-FFF2-40B4-BE49-F238E27FC236}">
                  <a16:creationId xmlns:a16="http://schemas.microsoft.com/office/drawing/2014/main" id="{930968E1-7A27-4364-97B1-565B91FF73F3}"/>
                </a:ext>
              </a:extLst>
            </p:cNvPr>
            <p:cNvSpPr>
              <a:spLocks noChangeArrowheads="1"/>
            </p:cNvSpPr>
            <p:nvPr/>
          </p:nvSpPr>
          <p:spPr bwMode="auto">
            <a:xfrm>
              <a:off x="1258117" y="3650892"/>
              <a:ext cx="1905" cy="1905"/>
            </a:xfrm>
            <a:prstGeom prst="rect">
              <a:avLst/>
            </a:prstGeom>
            <a:solidFill>
              <a:srgbClr val="BFBFBF"/>
            </a:solidFill>
            <a:ln w="0">
              <a:noFill/>
              <a:prstDash val="solid"/>
              <a:miter lim="800000"/>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8" name="Rectangle 268">
              <a:extLst>
                <a:ext uri="{FF2B5EF4-FFF2-40B4-BE49-F238E27FC236}">
                  <a16:creationId xmlns:a16="http://schemas.microsoft.com/office/drawing/2014/main" id="{ABB14FDE-D4F8-4C50-BFF7-60528B748335}"/>
                </a:ext>
              </a:extLst>
            </p:cNvPr>
            <p:cNvSpPr>
              <a:spLocks noChangeArrowheads="1"/>
            </p:cNvSpPr>
            <p:nvPr/>
          </p:nvSpPr>
          <p:spPr bwMode="auto">
            <a:xfrm>
              <a:off x="755197" y="3650892"/>
              <a:ext cx="1905" cy="1905"/>
            </a:xfrm>
            <a:prstGeom prst="rect">
              <a:avLst/>
            </a:prstGeom>
            <a:solidFill>
              <a:srgbClr val="BFBFBF"/>
            </a:solidFill>
            <a:ln w="0">
              <a:noFill/>
              <a:prstDash val="solid"/>
              <a:miter lim="800000"/>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nvGrpSpPr>
            <p:cNvPr id="49" name="profit" descr="profit, financial">
              <a:extLst>
                <a:ext uri="{FF2B5EF4-FFF2-40B4-BE49-F238E27FC236}">
                  <a16:creationId xmlns:a16="http://schemas.microsoft.com/office/drawing/2014/main" id="{2BABCF70-B03D-443C-9727-F47F04816143}"/>
                </a:ext>
              </a:extLst>
            </p:cNvPr>
            <p:cNvGrpSpPr/>
            <p:nvPr/>
          </p:nvGrpSpPr>
          <p:grpSpPr>
            <a:xfrm rot="20130423">
              <a:off x="753287" y="3523433"/>
              <a:ext cx="300384" cy="303512"/>
              <a:chOff x="3561942" y="3063240"/>
              <a:chExt cx="401220" cy="405398"/>
            </a:xfrm>
          </p:grpSpPr>
          <p:sp>
            <p:nvSpPr>
              <p:cNvPr id="70" name="Freeform: Shape 69">
                <a:extLst>
                  <a:ext uri="{FF2B5EF4-FFF2-40B4-BE49-F238E27FC236}">
                    <a16:creationId xmlns:a16="http://schemas.microsoft.com/office/drawing/2014/main" id="{14EB387C-9DCC-4A23-9948-0DD62AC25039}"/>
                  </a:ext>
                </a:extLst>
              </p:cNvPr>
              <p:cNvSpPr/>
              <p:nvPr/>
            </p:nvSpPr>
            <p:spPr>
              <a:xfrm>
                <a:off x="3645468" y="3063958"/>
                <a:ext cx="234045" cy="401219"/>
              </a:xfrm>
              <a:custGeom>
                <a:avLst/>
                <a:gdLst>
                  <a:gd name="connsiteX0" fmla="*/ 1371 w 234045"/>
                  <a:gd name="connsiteY0" fmla="*/ 401339 h 401218"/>
                  <a:gd name="connsiteX1" fmla="*/ 233261 w 234045"/>
                  <a:gd name="connsiteY1" fmla="*/ 401339 h 401218"/>
                  <a:gd name="connsiteX2" fmla="*/ 233261 w 234045"/>
                  <a:gd name="connsiteY2" fmla="*/ 1371 h 401218"/>
                  <a:gd name="connsiteX3" fmla="*/ 1371 w 234045"/>
                  <a:gd name="connsiteY3" fmla="*/ 1371 h 401218"/>
                  <a:gd name="connsiteX4" fmla="*/ 1371 w 234045"/>
                  <a:gd name="connsiteY4" fmla="*/ 401339 h 40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401218">
                    <a:moveTo>
                      <a:pt x="1371" y="401339"/>
                    </a:moveTo>
                    <a:lnTo>
                      <a:pt x="233261" y="401339"/>
                    </a:lnTo>
                    <a:lnTo>
                      <a:pt x="233261" y="1371"/>
                    </a:lnTo>
                    <a:lnTo>
                      <a:pt x="1371" y="1371"/>
                    </a:lnTo>
                    <a:lnTo>
                      <a:pt x="1371" y="401339"/>
                    </a:lnTo>
                    <a:close/>
                  </a:path>
                </a:pathLst>
              </a:custGeom>
              <a:solidFill>
                <a:srgbClr val="D83B01"/>
              </a:solidFill>
              <a:ln w="4167"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CD35A92-9C05-4080-82E1-AC465CAFDE33}"/>
                  </a:ext>
                </a:extLst>
              </p:cNvPr>
              <p:cNvSpPr/>
              <p:nvPr/>
            </p:nvSpPr>
            <p:spPr>
              <a:xfrm>
                <a:off x="3711363" y="3168638"/>
                <a:ext cx="100305" cy="192251"/>
              </a:xfrm>
              <a:custGeom>
                <a:avLst/>
                <a:gdLst>
                  <a:gd name="connsiteX0" fmla="*/ 73524 w 100305"/>
                  <a:gd name="connsiteY0" fmla="*/ 130245 h 192250"/>
                  <a:gd name="connsiteX1" fmla="*/ 58510 w 100305"/>
                  <a:gd name="connsiteY1" fmla="*/ 113563 h 192250"/>
                  <a:gd name="connsiteX2" fmla="*/ 58510 w 100305"/>
                  <a:gd name="connsiteY2" fmla="*/ 145260 h 192250"/>
                  <a:gd name="connsiteX3" fmla="*/ 73524 w 100305"/>
                  <a:gd name="connsiteY3" fmla="*/ 130245 h 192250"/>
                  <a:gd name="connsiteX4" fmla="*/ 43495 w 100305"/>
                  <a:gd name="connsiteY4" fmla="*/ 78112 h 192250"/>
                  <a:gd name="connsiteX5" fmla="*/ 43495 w 100305"/>
                  <a:gd name="connsiteY5" fmla="*/ 45163 h 192250"/>
                  <a:gd name="connsiteX6" fmla="*/ 28898 w 100305"/>
                  <a:gd name="connsiteY6" fmla="*/ 60178 h 192250"/>
                  <a:gd name="connsiteX7" fmla="*/ 43495 w 100305"/>
                  <a:gd name="connsiteY7" fmla="*/ 78112 h 192250"/>
                  <a:gd name="connsiteX8" fmla="*/ 101051 w 100305"/>
                  <a:gd name="connsiteY8" fmla="*/ 128577 h 192250"/>
                  <a:gd name="connsiteX9" fmla="*/ 90207 w 100305"/>
                  <a:gd name="connsiteY9" fmla="*/ 156521 h 192250"/>
                  <a:gd name="connsiteX10" fmla="*/ 58510 w 100305"/>
                  <a:gd name="connsiteY10" fmla="*/ 169449 h 192250"/>
                  <a:gd name="connsiteX11" fmla="*/ 58510 w 100305"/>
                  <a:gd name="connsiteY11" fmla="*/ 191971 h 192250"/>
                  <a:gd name="connsiteX12" fmla="*/ 43495 w 100305"/>
                  <a:gd name="connsiteY12" fmla="*/ 191971 h 192250"/>
                  <a:gd name="connsiteX13" fmla="*/ 43495 w 100305"/>
                  <a:gd name="connsiteY13" fmla="*/ 169866 h 192250"/>
                  <a:gd name="connsiteX14" fmla="*/ 4291 w 100305"/>
                  <a:gd name="connsiteY14" fmla="*/ 160274 h 192250"/>
                  <a:gd name="connsiteX15" fmla="*/ 4291 w 100305"/>
                  <a:gd name="connsiteY15" fmla="*/ 131496 h 192250"/>
                  <a:gd name="connsiteX16" fmla="*/ 22225 w 100305"/>
                  <a:gd name="connsiteY16" fmla="*/ 140255 h 192250"/>
                  <a:gd name="connsiteX17" fmla="*/ 43495 w 100305"/>
                  <a:gd name="connsiteY17" fmla="*/ 145260 h 192250"/>
                  <a:gd name="connsiteX18" fmla="*/ 43495 w 100305"/>
                  <a:gd name="connsiteY18" fmla="*/ 107306 h 192250"/>
                  <a:gd name="connsiteX19" fmla="*/ 10964 w 100305"/>
                  <a:gd name="connsiteY19" fmla="*/ 88538 h 192250"/>
                  <a:gd name="connsiteX20" fmla="*/ 1371 w 100305"/>
                  <a:gd name="connsiteY20" fmla="*/ 61846 h 192250"/>
                  <a:gd name="connsiteX21" fmla="*/ 13049 w 100305"/>
                  <a:gd name="connsiteY21" fmla="*/ 33903 h 192250"/>
                  <a:gd name="connsiteX22" fmla="*/ 43495 w 100305"/>
                  <a:gd name="connsiteY22" fmla="*/ 20556 h 192250"/>
                  <a:gd name="connsiteX23" fmla="*/ 43495 w 100305"/>
                  <a:gd name="connsiteY23" fmla="*/ 1371 h 192250"/>
                  <a:gd name="connsiteX24" fmla="*/ 58510 w 100305"/>
                  <a:gd name="connsiteY24" fmla="*/ 1371 h 192250"/>
                  <a:gd name="connsiteX25" fmla="*/ 58510 w 100305"/>
                  <a:gd name="connsiteY25" fmla="*/ 20139 h 192250"/>
                  <a:gd name="connsiteX26" fmla="*/ 91458 w 100305"/>
                  <a:gd name="connsiteY26" fmla="*/ 27229 h 192250"/>
                  <a:gd name="connsiteX27" fmla="*/ 91458 w 100305"/>
                  <a:gd name="connsiteY27" fmla="*/ 55173 h 192250"/>
                  <a:gd name="connsiteX28" fmla="*/ 58510 w 100305"/>
                  <a:gd name="connsiteY28" fmla="*/ 44329 h 192250"/>
                  <a:gd name="connsiteX29" fmla="*/ 58510 w 100305"/>
                  <a:gd name="connsiteY29" fmla="*/ 84368 h 192250"/>
                  <a:gd name="connsiteX30" fmla="*/ 91458 w 100305"/>
                  <a:gd name="connsiteY30" fmla="*/ 103136 h 192250"/>
                  <a:gd name="connsiteX31" fmla="*/ 101051 w 100305"/>
                  <a:gd name="connsiteY31" fmla="*/ 128577 h 19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305" h="192250">
                    <a:moveTo>
                      <a:pt x="73524" y="130245"/>
                    </a:moveTo>
                    <a:cubicBezTo>
                      <a:pt x="73524" y="123572"/>
                      <a:pt x="68519" y="118150"/>
                      <a:pt x="58510" y="113563"/>
                    </a:cubicBezTo>
                    <a:lnTo>
                      <a:pt x="58510" y="145260"/>
                    </a:lnTo>
                    <a:cubicBezTo>
                      <a:pt x="68519" y="143591"/>
                      <a:pt x="73524" y="138586"/>
                      <a:pt x="73524" y="130245"/>
                    </a:cubicBezTo>
                    <a:close/>
                    <a:moveTo>
                      <a:pt x="43495" y="78112"/>
                    </a:moveTo>
                    <a:lnTo>
                      <a:pt x="43495" y="45163"/>
                    </a:lnTo>
                    <a:cubicBezTo>
                      <a:pt x="33903" y="46832"/>
                      <a:pt x="28898" y="51836"/>
                      <a:pt x="28898" y="60178"/>
                    </a:cubicBezTo>
                    <a:cubicBezTo>
                      <a:pt x="28898" y="67685"/>
                      <a:pt x="33903" y="73524"/>
                      <a:pt x="43495" y="78112"/>
                    </a:cubicBezTo>
                    <a:close/>
                    <a:moveTo>
                      <a:pt x="101051" y="128577"/>
                    </a:moveTo>
                    <a:cubicBezTo>
                      <a:pt x="101051" y="140255"/>
                      <a:pt x="97297" y="149430"/>
                      <a:pt x="90207" y="156521"/>
                    </a:cubicBezTo>
                    <a:cubicBezTo>
                      <a:pt x="83117" y="163610"/>
                      <a:pt x="72273" y="167781"/>
                      <a:pt x="58510" y="169449"/>
                    </a:cubicBezTo>
                    <a:lnTo>
                      <a:pt x="58510" y="191971"/>
                    </a:lnTo>
                    <a:lnTo>
                      <a:pt x="43495" y="191971"/>
                    </a:lnTo>
                    <a:lnTo>
                      <a:pt x="43495" y="169866"/>
                    </a:lnTo>
                    <a:cubicBezTo>
                      <a:pt x="29315" y="169866"/>
                      <a:pt x="15969" y="166530"/>
                      <a:pt x="4291" y="160274"/>
                    </a:cubicBezTo>
                    <a:lnTo>
                      <a:pt x="4291" y="131496"/>
                    </a:lnTo>
                    <a:cubicBezTo>
                      <a:pt x="8045" y="134416"/>
                      <a:pt x="13883" y="137335"/>
                      <a:pt x="22225" y="140255"/>
                    </a:cubicBezTo>
                    <a:cubicBezTo>
                      <a:pt x="30566" y="143174"/>
                      <a:pt x="37656" y="144843"/>
                      <a:pt x="43495" y="145260"/>
                    </a:cubicBezTo>
                    <a:lnTo>
                      <a:pt x="43495" y="107306"/>
                    </a:lnTo>
                    <a:cubicBezTo>
                      <a:pt x="28064" y="101467"/>
                      <a:pt x="17220" y="95211"/>
                      <a:pt x="10964" y="88538"/>
                    </a:cubicBezTo>
                    <a:cubicBezTo>
                      <a:pt x="4708" y="81865"/>
                      <a:pt x="1371" y="72690"/>
                      <a:pt x="1371" y="61846"/>
                    </a:cubicBezTo>
                    <a:cubicBezTo>
                      <a:pt x="1371" y="51002"/>
                      <a:pt x="5125" y="41410"/>
                      <a:pt x="13049" y="33903"/>
                    </a:cubicBezTo>
                    <a:cubicBezTo>
                      <a:pt x="20973" y="26395"/>
                      <a:pt x="30983" y="21808"/>
                      <a:pt x="43495" y="20556"/>
                    </a:cubicBezTo>
                    <a:lnTo>
                      <a:pt x="43495" y="1371"/>
                    </a:lnTo>
                    <a:lnTo>
                      <a:pt x="58510" y="1371"/>
                    </a:lnTo>
                    <a:lnTo>
                      <a:pt x="58510" y="20139"/>
                    </a:lnTo>
                    <a:cubicBezTo>
                      <a:pt x="73107" y="20973"/>
                      <a:pt x="83951" y="23059"/>
                      <a:pt x="91458" y="27229"/>
                    </a:cubicBezTo>
                    <a:lnTo>
                      <a:pt x="91458" y="55173"/>
                    </a:lnTo>
                    <a:cubicBezTo>
                      <a:pt x="81866" y="49334"/>
                      <a:pt x="71022" y="45580"/>
                      <a:pt x="58510" y="44329"/>
                    </a:cubicBezTo>
                    <a:lnTo>
                      <a:pt x="58510" y="84368"/>
                    </a:lnTo>
                    <a:cubicBezTo>
                      <a:pt x="73941" y="89790"/>
                      <a:pt x="84785" y="96046"/>
                      <a:pt x="91458" y="103136"/>
                    </a:cubicBezTo>
                    <a:cubicBezTo>
                      <a:pt x="98131" y="109809"/>
                      <a:pt x="101051" y="118567"/>
                      <a:pt x="101051" y="128577"/>
                    </a:cubicBezTo>
                    <a:close/>
                  </a:path>
                </a:pathLst>
              </a:custGeom>
              <a:solidFill>
                <a:schemeClr val="bg1"/>
              </a:solidFill>
              <a:ln w="4167" cap="flat">
                <a:noFill/>
                <a:prstDash val="solid"/>
                <a:miter/>
              </a:ln>
            </p:spPr>
            <p:txBody>
              <a:bodyPr rtlCol="0" anchor="ctr"/>
              <a:lstStyle/>
              <a:p>
                <a:endParaRPr lang="en-US"/>
              </a:p>
            </p:txBody>
          </p:sp>
        </p:grpSp>
        <p:grpSp>
          <p:nvGrpSpPr>
            <p:cNvPr id="50" name="profit" descr="profit, financial">
              <a:extLst>
                <a:ext uri="{FF2B5EF4-FFF2-40B4-BE49-F238E27FC236}">
                  <a16:creationId xmlns:a16="http://schemas.microsoft.com/office/drawing/2014/main" id="{CB5F3CCE-BF50-4FED-9243-4632C2263BB7}"/>
                </a:ext>
              </a:extLst>
            </p:cNvPr>
            <p:cNvGrpSpPr/>
            <p:nvPr/>
          </p:nvGrpSpPr>
          <p:grpSpPr>
            <a:xfrm rot="803403">
              <a:off x="1021463" y="3553119"/>
              <a:ext cx="244346" cy="246890"/>
              <a:chOff x="3561942" y="3063240"/>
              <a:chExt cx="401220" cy="405398"/>
            </a:xfrm>
          </p:grpSpPr>
          <p:sp>
            <p:nvSpPr>
              <p:cNvPr id="68" name="Freeform: Shape 67">
                <a:extLst>
                  <a:ext uri="{FF2B5EF4-FFF2-40B4-BE49-F238E27FC236}">
                    <a16:creationId xmlns:a16="http://schemas.microsoft.com/office/drawing/2014/main" id="{6575C06F-CEAA-4751-AC7D-4F0EBC1AEC1A}"/>
                  </a:ext>
                </a:extLst>
              </p:cNvPr>
              <p:cNvSpPr/>
              <p:nvPr/>
            </p:nvSpPr>
            <p:spPr>
              <a:xfrm>
                <a:off x="3645468" y="3063958"/>
                <a:ext cx="234045" cy="401219"/>
              </a:xfrm>
              <a:custGeom>
                <a:avLst/>
                <a:gdLst>
                  <a:gd name="connsiteX0" fmla="*/ 1371 w 234045"/>
                  <a:gd name="connsiteY0" fmla="*/ 401339 h 401218"/>
                  <a:gd name="connsiteX1" fmla="*/ 233261 w 234045"/>
                  <a:gd name="connsiteY1" fmla="*/ 401339 h 401218"/>
                  <a:gd name="connsiteX2" fmla="*/ 233261 w 234045"/>
                  <a:gd name="connsiteY2" fmla="*/ 1371 h 401218"/>
                  <a:gd name="connsiteX3" fmla="*/ 1371 w 234045"/>
                  <a:gd name="connsiteY3" fmla="*/ 1371 h 401218"/>
                  <a:gd name="connsiteX4" fmla="*/ 1371 w 234045"/>
                  <a:gd name="connsiteY4" fmla="*/ 401339 h 40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401218">
                    <a:moveTo>
                      <a:pt x="1371" y="401339"/>
                    </a:moveTo>
                    <a:lnTo>
                      <a:pt x="233261" y="401339"/>
                    </a:lnTo>
                    <a:lnTo>
                      <a:pt x="233261" y="1371"/>
                    </a:lnTo>
                    <a:lnTo>
                      <a:pt x="1371" y="1371"/>
                    </a:lnTo>
                    <a:lnTo>
                      <a:pt x="1371" y="401339"/>
                    </a:lnTo>
                    <a:close/>
                  </a:path>
                </a:pathLst>
              </a:custGeom>
              <a:solidFill>
                <a:srgbClr val="D83B01"/>
              </a:solidFill>
              <a:ln w="4167"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E9DDDDE-D800-4FB8-AF94-6F250480F6C2}"/>
                  </a:ext>
                </a:extLst>
              </p:cNvPr>
              <p:cNvSpPr/>
              <p:nvPr/>
            </p:nvSpPr>
            <p:spPr>
              <a:xfrm>
                <a:off x="3711363" y="3168638"/>
                <a:ext cx="100305" cy="192251"/>
              </a:xfrm>
              <a:custGeom>
                <a:avLst/>
                <a:gdLst>
                  <a:gd name="connsiteX0" fmla="*/ 73524 w 100305"/>
                  <a:gd name="connsiteY0" fmla="*/ 130245 h 192250"/>
                  <a:gd name="connsiteX1" fmla="*/ 58510 w 100305"/>
                  <a:gd name="connsiteY1" fmla="*/ 113563 h 192250"/>
                  <a:gd name="connsiteX2" fmla="*/ 58510 w 100305"/>
                  <a:gd name="connsiteY2" fmla="*/ 145260 h 192250"/>
                  <a:gd name="connsiteX3" fmla="*/ 73524 w 100305"/>
                  <a:gd name="connsiteY3" fmla="*/ 130245 h 192250"/>
                  <a:gd name="connsiteX4" fmla="*/ 43495 w 100305"/>
                  <a:gd name="connsiteY4" fmla="*/ 78112 h 192250"/>
                  <a:gd name="connsiteX5" fmla="*/ 43495 w 100305"/>
                  <a:gd name="connsiteY5" fmla="*/ 45163 h 192250"/>
                  <a:gd name="connsiteX6" fmla="*/ 28898 w 100305"/>
                  <a:gd name="connsiteY6" fmla="*/ 60178 h 192250"/>
                  <a:gd name="connsiteX7" fmla="*/ 43495 w 100305"/>
                  <a:gd name="connsiteY7" fmla="*/ 78112 h 192250"/>
                  <a:gd name="connsiteX8" fmla="*/ 101051 w 100305"/>
                  <a:gd name="connsiteY8" fmla="*/ 128577 h 192250"/>
                  <a:gd name="connsiteX9" fmla="*/ 90207 w 100305"/>
                  <a:gd name="connsiteY9" fmla="*/ 156521 h 192250"/>
                  <a:gd name="connsiteX10" fmla="*/ 58510 w 100305"/>
                  <a:gd name="connsiteY10" fmla="*/ 169449 h 192250"/>
                  <a:gd name="connsiteX11" fmla="*/ 58510 w 100305"/>
                  <a:gd name="connsiteY11" fmla="*/ 191971 h 192250"/>
                  <a:gd name="connsiteX12" fmla="*/ 43495 w 100305"/>
                  <a:gd name="connsiteY12" fmla="*/ 191971 h 192250"/>
                  <a:gd name="connsiteX13" fmla="*/ 43495 w 100305"/>
                  <a:gd name="connsiteY13" fmla="*/ 169866 h 192250"/>
                  <a:gd name="connsiteX14" fmla="*/ 4291 w 100305"/>
                  <a:gd name="connsiteY14" fmla="*/ 160274 h 192250"/>
                  <a:gd name="connsiteX15" fmla="*/ 4291 w 100305"/>
                  <a:gd name="connsiteY15" fmla="*/ 131496 h 192250"/>
                  <a:gd name="connsiteX16" fmla="*/ 22225 w 100305"/>
                  <a:gd name="connsiteY16" fmla="*/ 140255 h 192250"/>
                  <a:gd name="connsiteX17" fmla="*/ 43495 w 100305"/>
                  <a:gd name="connsiteY17" fmla="*/ 145260 h 192250"/>
                  <a:gd name="connsiteX18" fmla="*/ 43495 w 100305"/>
                  <a:gd name="connsiteY18" fmla="*/ 107306 h 192250"/>
                  <a:gd name="connsiteX19" fmla="*/ 10964 w 100305"/>
                  <a:gd name="connsiteY19" fmla="*/ 88538 h 192250"/>
                  <a:gd name="connsiteX20" fmla="*/ 1371 w 100305"/>
                  <a:gd name="connsiteY20" fmla="*/ 61846 h 192250"/>
                  <a:gd name="connsiteX21" fmla="*/ 13049 w 100305"/>
                  <a:gd name="connsiteY21" fmla="*/ 33903 h 192250"/>
                  <a:gd name="connsiteX22" fmla="*/ 43495 w 100305"/>
                  <a:gd name="connsiteY22" fmla="*/ 20556 h 192250"/>
                  <a:gd name="connsiteX23" fmla="*/ 43495 w 100305"/>
                  <a:gd name="connsiteY23" fmla="*/ 1371 h 192250"/>
                  <a:gd name="connsiteX24" fmla="*/ 58510 w 100305"/>
                  <a:gd name="connsiteY24" fmla="*/ 1371 h 192250"/>
                  <a:gd name="connsiteX25" fmla="*/ 58510 w 100305"/>
                  <a:gd name="connsiteY25" fmla="*/ 20139 h 192250"/>
                  <a:gd name="connsiteX26" fmla="*/ 91458 w 100305"/>
                  <a:gd name="connsiteY26" fmla="*/ 27229 h 192250"/>
                  <a:gd name="connsiteX27" fmla="*/ 91458 w 100305"/>
                  <a:gd name="connsiteY27" fmla="*/ 55173 h 192250"/>
                  <a:gd name="connsiteX28" fmla="*/ 58510 w 100305"/>
                  <a:gd name="connsiteY28" fmla="*/ 44329 h 192250"/>
                  <a:gd name="connsiteX29" fmla="*/ 58510 w 100305"/>
                  <a:gd name="connsiteY29" fmla="*/ 84368 h 192250"/>
                  <a:gd name="connsiteX30" fmla="*/ 91458 w 100305"/>
                  <a:gd name="connsiteY30" fmla="*/ 103136 h 192250"/>
                  <a:gd name="connsiteX31" fmla="*/ 101051 w 100305"/>
                  <a:gd name="connsiteY31" fmla="*/ 128577 h 19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305" h="192250">
                    <a:moveTo>
                      <a:pt x="73524" y="130245"/>
                    </a:moveTo>
                    <a:cubicBezTo>
                      <a:pt x="73524" y="123572"/>
                      <a:pt x="68519" y="118150"/>
                      <a:pt x="58510" y="113563"/>
                    </a:cubicBezTo>
                    <a:lnTo>
                      <a:pt x="58510" y="145260"/>
                    </a:lnTo>
                    <a:cubicBezTo>
                      <a:pt x="68519" y="143591"/>
                      <a:pt x="73524" y="138586"/>
                      <a:pt x="73524" y="130245"/>
                    </a:cubicBezTo>
                    <a:close/>
                    <a:moveTo>
                      <a:pt x="43495" y="78112"/>
                    </a:moveTo>
                    <a:lnTo>
                      <a:pt x="43495" y="45163"/>
                    </a:lnTo>
                    <a:cubicBezTo>
                      <a:pt x="33903" y="46832"/>
                      <a:pt x="28898" y="51836"/>
                      <a:pt x="28898" y="60178"/>
                    </a:cubicBezTo>
                    <a:cubicBezTo>
                      <a:pt x="28898" y="67685"/>
                      <a:pt x="33903" y="73524"/>
                      <a:pt x="43495" y="78112"/>
                    </a:cubicBezTo>
                    <a:close/>
                    <a:moveTo>
                      <a:pt x="101051" y="128577"/>
                    </a:moveTo>
                    <a:cubicBezTo>
                      <a:pt x="101051" y="140255"/>
                      <a:pt x="97297" y="149430"/>
                      <a:pt x="90207" y="156521"/>
                    </a:cubicBezTo>
                    <a:cubicBezTo>
                      <a:pt x="83117" y="163610"/>
                      <a:pt x="72273" y="167781"/>
                      <a:pt x="58510" y="169449"/>
                    </a:cubicBezTo>
                    <a:lnTo>
                      <a:pt x="58510" y="191971"/>
                    </a:lnTo>
                    <a:lnTo>
                      <a:pt x="43495" y="191971"/>
                    </a:lnTo>
                    <a:lnTo>
                      <a:pt x="43495" y="169866"/>
                    </a:lnTo>
                    <a:cubicBezTo>
                      <a:pt x="29315" y="169866"/>
                      <a:pt x="15969" y="166530"/>
                      <a:pt x="4291" y="160274"/>
                    </a:cubicBezTo>
                    <a:lnTo>
                      <a:pt x="4291" y="131496"/>
                    </a:lnTo>
                    <a:cubicBezTo>
                      <a:pt x="8045" y="134416"/>
                      <a:pt x="13883" y="137335"/>
                      <a:pt x="22225" y="140255"/>
                    </a:cubicBezTo>
                    <a:cubicBezTo>
                      <a:pt x="30566" y="143174"/>
                      <a:pt x="37656" y="144843"/>
                      <a:pt x="43495" y="145260"/>
                    </a:cubicBezTo>
                    <a:lnTo>
                      <a:pt x="43495" y="107306"/>
                    </a:lnTo>
                    <a:cubicBezTo>
                      <a:pt x="28064" y="101467"/>
                      <a:pt x="17220" y="95211"/>
                      <a:pt x="10964" y="88538"/>
                    </a:cubicBezTo>
                    <a:cubicBezTo>
                      <a:pt x="4708" y="81865"/>
                      <a:pt x="1371" y="72690"/>
                      <a:pt x="1371" y="61846"/>
                    </a:cubicBezTo>
                    <a:cubicBezTo>
                      <a:pt x="1371" y="51002"/>
                      <a:pt x="5125" y="41410"/>
                      <a:pt x="13049" y="33903"/>
                    </a:cubicBezTo>
                    <a:cubicBezTo>
                      <a:pt x="20973" y="26395"/>
                      <a:pt x="30983" y="21808"/>
                      <a:pt x="43495" y="20556"/>
                    </a:cubicBezTo>
                    <a:lnTo>
                      <a:pt x="43495" y="1371"/>
                    </a:lnTo>
                    <a:lnTo>
                      <a:pt x="58510" y="1371"/>
                    </a:lnTo>
                    <a:lnTo>
                      <a:pt x="58510" y="20139"/>
                    </a:lnTo>
                    <a:cubicBezTo>
                      <a:pt x="73107" y="20973"/>
                      <a:pt x="83951" y="23059"/>
                      <a:pt x="91458" y="27229"/>
                    </a:cubicBezTo>
                    <a:lnTo>
                      <a:pt x="91458" y="55173"/>
                    </a:lnTo>
                    <a:cubicBezTo>
                      <a:pt x="81866" y="49334"/>
                      <a:pt x="71022" y="45580"/>
                      <a:pt x="58510" y="44329"/>
                    </a:cubicBezTo>
                    <a:lnTo>
                      <a:pt x="58510" y="84368"/>
                    </a:lnTo>
                    <a:cubicBezTo>
                      <a:pt x="73941" y="89790"/>
                      <a:pt x="84785" y="96046"/>
                      <a:pt x="91458" y="103136"/>
                    </a:cubicBezTo>
                    <a:cubicBezTo>
                      <a:pt x="98131" y="109809"/>
                      <a:pt x="101051" y="118567"/>
                      <a:pt x="101051" y="128577"/>
                    </a:cubicBezTo>
                    <a:close/>
                  </a:path>
                </a:pathLst>
              </a:custGeom>
              <a:solidFill>
                <a:schemeClr val="bg1"/>
              </a:solidFill>
              <a:ln w="4167" cap="flat">
                <a:noFill/>
                <a:prstDash val="solid"/>
                <a:miter/>
              </a:ln>
            </p:spPr>
            <p:txBody>
              <a:bodyPr rtlCol="0" anchor="ctr"/>
              <a:lstStyle/>
              <a:p>
                <a:endParaRPr lang="en-US"/>
              </a:p>
            </p:txBody>
          </p:sp>
        </p:grpSp>
        <p:grpSp>
          <p:nvGrpSpPr>
            <p:cNvPr id="63" name="profit" descr="profit, financial">
              <a:extLst>
                <a:ext uri="{FF2B5EF4-FFF2-40B4-BE49-F238E27FC236}">
                  <a16:creationId xmlns:a16="http://schemas.microsoft.com/office/drawing/2014/main" id="{8F4E6DCA-3CBE-4C45-BDFD-6EAF091E2C05}"/>
                </a:ext>
              </a:extLst>
            </p:cNvPr>
            <p:cNvGrpSpPr/>
            <p:nvPr/>
          </p:nvGrpSpPr>
          <p:grpSpPr>
            <a:xfrm>
              <a:off x="847732" y="3461816"/>
              <a:ext cx="300384" cy="303512"/>
              <a:chOff x="3561942" y="3063240"/>
              <a:chExt cx="401220" cy="405398"/>
            </a:xfrm>
          </p:grpSpPr>
          <p:sp>
            <p:nvSpPr>
              <p:cNvPr id="66" name="Freeform: Shape 65">
                <a:extLst>
                  <a:ext uri="{FF2B5EF4-FFF2-40B4-BE49-F238E27FC236}">
                    <a16:creationId xmlns:a16="http://schemas.microsoft.com/office/drawing/2014/main" id="{204C3F2C-9076-437B-8E8B-7405822A8E70}"/>
                  </a:ext>
                </a:extLst>
              </p:cNvPr>
              <p:cNvSpPr/>
              <p:nvPr/>
            </p:nvSpPr>
            <p:spPr>
              <a:xfrm>
                <a:off x="3645468" y="3063958"/>
                <a:ext cx="234045" cy="401219"/>
              </a:xfrm>
              <a:custGeom>
                <a:avLst/>
                <a:gdLst>
                  <a:gd name="connsiteX0" fmla="*/ 1371 w 234045"/>
                  <a:gd name="connsiteY0" fmla="*/ 401339 h 401218"/>
                  <a:gd name="connsiteX1" fmla="*/ 233261 w 234045"/>
                  <a:gd name="connsiteY1" fmla="*/ 401339 h 401218"/>
                  <a:gd name="connsiteX2" fmla="*/ 233261 w 234045"/>
                  <a:gd name="connsiteY2" fmla="*/ 1371 h 401218"/>
                  <a:gd name="connsiteX3" fmla="*/ 1371 w 234045"/>
                  <a:gd name="connsiteY3" fmla="*/ 1371 h 401218"/>
                  <a:gd name="connsiteX4" fmla="*/ 1371 w 234045"/>
                  <a:gd name="connsiteY4" fmla="*/ 401339 h 40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401218">
                    <a:moveTo>
                      <a:pt x="1371" y="401339"/>
                    </a:moveTo>
                    <a:lnTo>
                      <a:pt x="233261" y="401339"/>
                    </a:lnTo>
                    <a:lnTo>
                      <a:pt x="233261" y="1371"/>
                    </a:lnTo>
                    <a:lnTo>
                      <a:pt x="1371" y="1371"/>
                    </a:lnTo>
                    <a:lnTo>
                      <a:pt x="1371" y="401339"/>
                    </a:lnTo>
                    <a:close/>
                  </a:path>
                </a:pathLst>
              </a:custGeom>
              <a:solidFill>
                <a:srgbClr val="D83B01"/>
              </a:solidFill>
              <a:ln w="4167"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7009FC4-B765-4E4C-9AE2-E8981BCA48D2}"/>
                  </a:ext>
                </a:extLst>
              </p:cNvPr>
              <p:cNvSpPr/>
              <p:nvPr/>
            </p:nvSpPr>
            <p:spPr>
              <a:xfrm>
                <a:off x="3711363" y="3168638"/>
                <a:ext cx="100305" cy="192251"/>
              </a:xfrm>
              <a:custGeom>
                <a:avLst/>
                <a:gdLst>
                  <a:gd name="connsiteX0" fmla="*/ 73524 w 100305"/>
                  <a:gd name="connsiteY0" fmla="*/ 130245 h 192250"/>
                  <a:gd name="connsiteX1" fmla="*/ 58510 w 100305"/>
                  <a:gd name="connsiteY1" fmla="*/ 113563 h 192250"/>
                  <a:gd name="connsiteX2" fmla="*/ 58510 w 100305"/>
                  <a:gd name="connsiteY2" fmla="*/ 145260 h 192250"/>
                  <a:gd name="connsiteX3" fmla="*/ 73524 w 100305"/>
                  <a:gd name="connsiteY3" fmla="*/ 130245 h 192250"/>
                  <a:gd name="connsiteX4" fmla="*/ 43495 w 100305"/>
                  <a:gd name="connsiteY4" fmla="*/ 78112 h 192250"/>
                  <a:gd name="connsiteX5" fmla="*/ 43495 w 100305"/>
                  <a:gd name="connsiteY5" fmla="*/ 45163 h 192250"/>
                  <a:gd name="connsiteX6" fmla="*/ 28898 w 100305"/>
                  <a:gd name="connsiteY6" fmla="*/ 60178 h 192250"/>
                  <a:gd name="connsiteX7" fmla="*/ 43495 w 100305"/>
                  <a:gd name="connsiteY7" fmla="*/ 78112 h 192250"/>
                  <a:gd name="connsiteX8" fmla="*/ 101051 w 100305"/>
                  <a:gd name="connsiteY8" fmla="*/ 128577 h 192250"/>
                  <a:gd name="connsiteX9" fmla="*/ 90207 w 100305"/>
                  <a:gd name="connsiteY9" fmla="*/ 156521 h 192250"/>
                  <a:gd name="connsiteX10" fmla="*/ 58510 w 100305"/>
                  <a:gd name="connsiteY10" fmla="*/ 169449 h 192250"/>
                  <a:gd name="connsiteX11" fmla="*/ 58510 w 100305"/>
                  <a:gd name="connsiteY11" fmla="*/ 191971 h 192250"/>
                  <a:gd name="connsiteX12" fmla="*/ 43495 w 100305"/>
                  <a:gd name="connsiteY12" fmla="*/ 191971 h 192250"/>
                  <a:gd name="connsiteX13" fmla="*/ 43495 w 100305"/>
                  <a:gd name="connsiteY13" fmla="*/ 169866 h 192250"/>
                  <a:gd name="connsiteX14" fmla="*/ 4291 w 100305"/>
                  <a:gd name="connsiteY14" fmla="*/ 160274 h 192250"/>
                  <a:gd name="connsiteX15" fmla="*/ 4291 w 100305"/>
                  <a:gd name="connsiteY15" fmla="*/ 131496 h 192250"/>
                  <a:gd name="connsiteX16" fmla="*/ 22225 w 100305"/>
                  <a:gd name="connsiteY16" fmla="*/ 140255 h 192250"/>
                  <a:gd name="connsiteX17" fmla="*/ 43495 w 100305"/>
                  <a:gd name="connsiteY17" fmla="*/ 145260 h 192250"/>
                  <a:gd name="connsiteX18" fmla="*/ 43495 w 100305"/>
                  <a:gd name="connsiteY18" fmla="*/ 107306 h 192250"/>
                  <a:gd name="connsiteX19" fmla="*/ 10964 w 100305"/>
                  <a:gd name="connsiteY19" fmla="*/ 88538 h 192250"/>
                  <a:gd name="connsiteX20" fmla="*/ 1371 w 100305"/>
                  <a:gd name="connsiteY20" fmla="*/ 61846 h 192250"/>
                  <a:gd name="connsiteX21" fmla="*/ 13049 w 100305"/>
                  <a:gd name="connsiteY21" fmla="*/ 33903 h 192250"/>
                  <a:gd name="connsiteX22" fmla="*/ 43495 w 100305"/>
                  <a:gd name="connsiteY22" fmla="*/ 20556 h 192250"/>
                  <a:gd name="connsiteX23" fmla="*/ 43495 w 100305"/>
                  <a:gd name="connsiteY23" fmla="*/ 1371 h 192250"/>
                  <a:gd name="connsiteX24" fmla="*/ 58510 w 100305"/>
                  <a:gd name="connsiteY24" fmla="*/ 1371 h 192250"/>
                  <a:gd name="connsiteX25" fmla="*/ 58510 w 100305"/>
                  <a:gd name="connsiteY25" fmla="*/ 20139 h 192250"/>
                  <a:gd name="connsiteX26" fmla="*/ 91458 w 100305"/>
                  <a:gd name="connsiteY26" fmla="*/ 27229 h 192250"/>
                  <a:gd name="connsiteX27" fmla="*/ 91458 w 100305"/>
                  <a:gd name="connsiteY27" fmla="*/ 55173 h 192250"/>
                  <a:gd name="connsiteX28" fmla="*/ 58510 w 100305"/>
                  <a:gd name="connsiteY28" fmla="*/ 44329 h 192250"/>
                  <a:gd name="connsiteX29" fmla="*/ 58510 w 100305"/>
                  <a:gd name="connsiteY29" fmla="*/ 84368 h 192250"/>
                  <a:gd name="connsiteX30" fmla="*/ 91458 w 100305"/>
                  <a:gd name="connsiteY30" fmla="*/ 103136 h 192250"/>
                  <a:gd name="connsiteX31" fmla="*/ 101051 w 100305"/>
                  <a:gd name="connsiteY31" fmla="*/ 128577 h 19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305" h="192250">
                    <a:moveTo>
                      <a:pt x="73524" y="130245"/>
                    </a:moveTo>
                    <a:cubicBezTo>
                      <a:pt x="73524" y="123572"/>
                      <a:pt x="68519" y="118150"/>
                      <a:pt x="58510" y="113563"/>
                    </a:cubicBezTo>
                    <a:lnTo>
                      <a:pt x="58510" y="145260"/>
                    </a:lnTo>
                    <a:cubicBezTo>
                      <a:pt x="68519" y="143591"/>
                      <a:pt x="73524" y="138586"/>
                      <a:pt x="73524" y="130245"/>
                    </a:cubicBezTo>
                    <a:close/>
                    <a:moveTo>
                      <a:pt x="43495" y="78112"/>
                    </a:moveTo>
                    <a:lnTo>
                      <a:pt x="43495" y="45163"/>
                    </a:lnTo>
                    <a:cubicBezTo>
                      <a:pt x="33903" y="46832"/>
                      <a:pt x="28898" y="51836"/>
                      <a:pt x="28898" y="60178"/>
                    </a:cubicBezTo>
                    <a:cubicBezTo>
                      <a:pt x="28898" y="67685"/>
                      <a:pt x="33903" y="73524"/>
                      <a:pt x="43495" y="78112"/>
                    </a:cubicBezTo>
                    <a:close/>
                    <a:moveTo>
                      <a:pt x="101051" y="128577"/>
                    </a:moveTo>
                    <a:cubicBezTo>
                      <a:pt x="101051" y="140255"/>
                      <a:pt x="97297" y="149430"/>
                      <a:pt x="90207" y="156521"/>
                    </a:cubicBezTo>
                    <a:cubicBezTo>
                      <a:pt x="83117" y="163610"/>
                      <a:pt x="72273" y="167781"/>
                      <a:pt x="58510" y="169449"/>
                    </a:cubicBezTo>
                    <a:lnTo>
                      <a:pt x="58510" y="191971"/>
                    </a:lnTo>
                    <a:lnTo>
                      <a:pt x="43495" y="191971"/>
                    </a:lnTo>
                    <a:lnTo>
                      <a:pt x="43495" y="169866"/>
                    </a:lnTo>
                    <a:cubicBezTo>
                      <a:pt x="29315" y="169866"/>
                      <a:pt x="15969" y="166530"/>
                      <a:pt x="4291" y="160274"/>
                    </a:cubicBezTo>
                    <a:lnTo>
                      <a:pt x="4291" y="131496"/>
                    </a:lnTo>
                    <a:cubicBezTo>
                      <a:pt x="8045" y="134416"/>
                      <a:pt x="13883" y="137335"/>
                      <a:pt x="22225" y="140255"/>
                    </a:cubicBezTo>
                    <a:cubicBezTo>
                      <a:pt x="30566" y="143174"/>
                      <a:pt x="37656" y="144843"/>
                      <a:pt x="43495" y="145260"/>
                    </a:cubicBezTo>
                    <a:lnTo>
                      <a:pt x="43495" y="107306"/>
                    </a:lnTo>
                    <a:cubicBezTo>
                      <a:pt x="28064" y="101467"/>
                      <a:pt x="17220" y="95211"/>
                      <a:pt x="10964" y="88538"/>
                    </a:cubicBezTo>
                    <a:cubicBezTo>
                      <a:pt x="4708" y="81865"/>
                      <a:pt x="1371" y="72690"/>
                      <a:pt x="1371" y="61846"/>
                    </a:cubicBezTo>
                    <a:cubicBezTo>
                      <a:pt x="1371" y="51002"/>
                      <a:pt x="5125" y="41410"/>
                      <a:pt x="13049" y="33903"/>
                    </a:cubicBezTo>
                    <a:cubicBezTo>
                      <a:pt x="20973" y="26395"/>
                      <a:pt x="30983" y="21808"/>
                      <a:pt x="43495" y="20556"/>
                    </a:cubicBezTo>
                    <a:lnTo>
                      <a:pt x="43495" y="1371"/>
                    </a:lnTo>
                    <a:lnTo>
                      <a:pt x="58510" y="1371"/>
                    </a:lnTo>
                    <a:lnTo>
                      <a:pt x="58510" y="20139"/>
                    </a:lnTo>
                    <a:cubicBezTo>
                      <a:pt x="73107" y="20973"/>
                      <a:pt x="83951" y="23059"/>
                      <a:pt x="91458" y="27229"/>
                    </a:cubicBezTo>
                    <a:lnTo>
                      <a:pt x="91458" y="55173"/>
                    </a:lnTo>
                    <a:cubicBezTo>
                      <a:pt x="81866" y="49334"/>
                      <a:pt x="71022" y="45580"/>
                      <a:pt x="58510" y="44329"/>
                    </a:cubicBezTo>
                    <a:lnTo>
                      <a:pt x="58510" y="84368"/>
                    </a:lnTo>
                    <a:cubicBezTo>
                      <a:pt x="73941" y="89790"/>
                      <a:pt x="84785" y="96046"/>
                      <a:pt x="91458" y="103136"/>
                    </a:cubicBezTo>
                    <a:cubicBezTo>
                      <a:pt x="98131" y="109809"/>
                      <a:pt x="101051" y="118567"/>
                      <a:pt x="101051" y="128577"/>
                    </a:cubicBezTo>
                    <a:close/>
                  </a:path>
                </a:pathLst>
              </a:custGeom>
              <a:solidFill>
                <a:schemeClr val="bg1"/>
              </a:solidFill>
              <a:ln w="4167" cap="flat">
                <a:noFill/>
                <a:prstDash val="solid"/>
                <a:miter/>
              </a:ln>
            </p:spPr>
            <p:txBody>
              <a:bodyPr rtlCol="0" anchor="ctr"/>
              <a:lstStyle/>
              <a:p>
                <a:endParaRPr lang="en-US"/>
              </a:p>
            </p:txBody>
          </p:sp>
        </p:grpSp>
        <p:sp>
          <p:nvSpPr>
            <p:cNvPr id="64" name="Freeform 266">
              <a:extLst>
                <a:ext uri="{FF2B5EF4-FFF2-40B4-BE49-F238E27FC236}">
                  <a16:creationId xmlns:a16="http://schemas.microsoft.com/office/drawing/2014/main" id="{468EE635-E64F-40CB-A304-DAA76856CDF6}"/>
                </a:ext>
              </a:extLst>
            </p:cNvPr>
            <p:cNvSpPr>
              <a:spLocks noEditPoints="1"/>
            </p:cNvSpPr>
            <p:nvPr/>
          </p:nvSpPr>
          <p:spPr bwMode="auto">
            <a:xfrm>
              <a:off x="755197" y="3650892"/>
              <a:ext cx="502920" cy="280035"/>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BFBFBF"/>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65" name="Freeform 270">
              <a:extLst>
                <a:ext uri="{FF2B5EF4-FFF2-40B4-BE49-F238E27FC236}">
                  <a16:creationId xmlns:a16="http://schemas.microsoft.com/office/drawing/2014/main" id="{0F77B80F-1ABB-490A-A64B-EBBF94A39308}"/>
                </a:ext>
              </a:extLst>
            </p:cNvPr>
            <p:cNvSpPr>
              <a:spLocks/>
            </p:cNvSpPr>
            <p:nvPr/>
          </p:nvSpPr>
          <p:spPr bwMode="auto">
            <a:xfrm>
              <a:off x="791392" y="3763534"/>
              <a:ext cx="116588" cy="114053"/>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BFBFBF"/>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
        <p:nvSpPr>
          <p:cNvPr id="3" name="Rectangle 2"/>
          <p:cNvSpPr/>
          <p:nvPr/>
        </p:nvSpPr>
        <p:spPr>
          <a:xfrm>
            <a:off x="518552" y="6385598"/>
            <a:ext cx="11382044" cy="338554"/>
          </a:xfrm>
          <a:prstGeom prst="rect">
            <a:avLst/>
          </a:prstGeom>
        </p:spPr>
        <p:txBody>
          <a:bodyPr wrap="square">
            <a:spAutoFit/>
          </a:bodyPr>
          <a:lstStyle/>
          <a:p>
            <a:r>
              <a:rPr lang="en-US" sz="1600" dirty="0" smtClean="0">
                <a:latin typeface="Cambria" panose="02040503050406030204" pitchFamily="18" charset="0"/>
                <a:ea typeface="Cambria" panose="02040503050406030204" pitchFamily="18" charset="0"/>
              </a:rPr>
              <a:t>[4] </a:t>
            </a:r>
            <a:r>
              <a:rPr lang="en-US" sz="1600" dirty="0" smtClean="0">
                <a:latin typeface="Cambria" panose="02040503050406030204" pitchFamily="18" charset="0"/>
                <a:ea typeface="Cambria" panose="02040503050406030204" pitchFamily="18" charset="0"/>
                <a:hlinkClick r:id="rId3"/>
              </a:rPr>
              <a:t>https</a:t>
            </a:r>
            <a:r>
              <a:rPr lang="en-US" sz="1600" dirty="0">
                <a:latin typeface="Cambria" panose="02040503050406030204" pitchFamily="18" charset="0"/>
                <a:ea typeface="Cambria" panose="02040503050406030204" pitchFamily="18" charset="0"/>
                <a:hlinkClick r:id="rId3"/>
              </a:rPr>
              <a:t>://</a:t>
            </a:r>
            <a:r>
              <a:rPr lang="en-US" sz="1600" dirty="0" smtClean="0">
                <a:latin typeface="Cambria" panose="02040503050406030204" pitchFamily="18" charset="0"/>
                <a:ea typeface="Cambria" panose="02040503050406030204" pitchFamily="18" charset="0"/>
                <a:hlinkClick r:id="rId3"/>
              </a:rPr>
              <a:t>learn.microsoft.com/en-us/security/ransomware/human-operated-ransomware</a:t>
            </a:r>
            <a:endParaRPr lang="en-US" sz="1600"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359A608B-9C49-4498-B761-B0F15238CD16}" type="slidenum">
              <a:rPr lang="en-US" smtClean="0"/>
              <a:t>6</a:t>
            </a:fld>
            <a:endParaRPr lang="en-US"/>
          </a:p>
        </p:txBody>
      </p:sp>
    </p:spTree>
    <p:extLst>
      <p:ext uri="{BB962C8B-B14F-4D97-AF65-F5344CB8AC3E}">
        <p14:creationId xmlns:p14="http://schemas.microsoft.com/office/powerpoint/2010/main" val="3919609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6" presetClass="entr" presetSubtype="37"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outVertical)">
                                      <p:cBhvr>
                                        <p:cTn id="10" dur="500"/>
                                        <p:tgtEl>
                                          <p:spTgt spid="3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22" presetClass="entr" presetSubtype="8"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22" presetClass="entr" presetSubtype="4"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down)">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animBg="1"/>
      <p:bldP spid="35" grpId="0" animBg="1"/>
      <p:bldP spid="37" grpId="0"/>
      <p:bldP spid="38" grpId="0" animBg="1"/>
      <p:bldP spid="40" grpId="0"/>
      <p:bldP spid="41" grpId="0" animBg="1"/>
      <p:bldP spid="42" grpId="0"/>
      <p:bldP spid="43" grpId="0"/>
      <p:bldP spid="4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375709CC-51E5-444E-9005-D7620480092B}"/>
              </a:ext>
            </a:extLst>
          </p:cNvPr>
          <p:cNvSpPr txBox="1">
            <a:spLocks/>
          </p:cNvSpPr>
          <p:nvPr/>
        </p:nvSpPr>
        <p:spPr>
          <a:xfrm>
            <a:off x="123804" y="457200"/>
            <a:ext cx="1101852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a:lstStyle>
          <a:p>
            <a:r>
              <a:rPr lang="en-US" sz="5400" dirty="0" smtClean="0">
                <a:solidFill>
                  <a:srgbClr val="0070C0"/>
                </a:solidFill>
                <a:latin typeface="Cambria" panose="02040503050406030204" pitchFamily="18" charset="0"/>
                <a:ea typeface="Cambria" panose="02040503050406030204" pitchFamily="18" charset="0"/>
                <a:cs typeface="Segoe UI Semibold" panose="020B0702040204020203" pitchFamily="34" charset="0"/>
              </a:rPr>
              <a:t>Pattern– </a:t>
            </a:r>
            <a:endParaRPr lang="en-US" sz="5400" dirty="0">
              <a:solidFill>
                <a:srgbClr val="0070C0"/>
              </a:solidFill>
              <a:latin typeface="Cambria" panose="02040503050406030204" pitchFamily="18" charset="0"/>
              <a:ea typeface="Cambria" panose="02040503050406030204" pitchFamily="18" charset="0"/>
              <a:cs typeface="Segoe UI Semibold" panose="020B0702040204020203" pitchFamily="34" charset="0"/>
            </a:endParaRPr>
          </a:p>
        </p:txBody>
      </p:sp>
      <p:sp>
        <p:nvSpPr>
          <p:cNvPr id="72" name="!! HumOR">
            <a:extLst>
              <a:ext uri="{FF2B5EF4-FFF2-40B4-BE49-F238E27FC236}">
                <a16:creationId xmlns:a16="http://schemas.microsoft.com/office/drawing/2014/main" id="{DFE50A0C-6E2F-488C-B032-8EBAB83B8E79}"/>
              </a:ext>
            </a:extLst>
          </p:cNvPr>
          <p:cNvSpPr txBox="1"/>
          <p:nvPr/>
        </p:nvSpPr>
        <p:spPr>
          <a:xfrm>
            <a:off x="2494364" y="457200"/>
            <a:ext cx="9987922" cy="830997"/>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82000">
                      <a:schemeClr val="tx1"/>
                    </a:gs>
                    <a:gs pos="0">
                      <a:schemeClr val="tx1"/>
                    </a:gs>
                  </a:gsLst>
                  <a:lin ang="2700000" scaled="1"/>
                </a:gradFill>
                <a:effectLst/>
                <a:latin typeface="Segoe UI Semibold" panose="020B0702040204020203" pitchFamily="34" charset="0"/>
                <a:cs typeface="Segoe UI Semibold" panose="020B07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0070C0"/>
                </a:solidFill>
                <a:effectLst/>
                <a:uLnTx/>
                <a:uFillTx/>
                <a:latin typeface="Cambria" panose="02040503050406030204" pitchFamily="18" charset="0"/>
                <a:ea typeface="Cambria" panose="02040503050406030204" pitchFamily="18" charset="0"/>
              </a:rPr>
              <a:t>Human Operated </a:t>
            </a:r>
            <a:r>
              <a:rPr kumimoji="0" lang="en-US" sz="5400" b="0" i="0" u="none" strike="noStrike" kern="1200" cap="none" spc="-50" normalizeH="0" baseline="0" noProof="0" dirty="0" smtClean="0">
                <a:ln w="3175">
                  <a:noFill/>
                </a:ln>
                <a:solidFill>
                  <a:srgbClr val="0070C0"/>
                </a:solidFill>
                <a:effectLst/>
                <a:uLnTx/>
                <a:uFillTx/>
                <a:latin typeface="Cambria" panose="02040503050406030204" pitchFamily="18" charset="0"/>
                <a:ea typeface="Cambria" panose="02040503050406030204" pitchFamily="18" charset="0"/>
              </a:rPr>
              <a:t>Ransomware[4]</a:t>
            </a:r>
            <a:endParaRPr kumimoji="0" lang="en-US" sz="5400" b="0" i="0" u="none" strike="noStrike" kern="1200" cap="none" spc="-50" normalizeH="0" baseline="0" noProof="0" dirty="0">
              <a:ln w="3175">
                <a:noFill/>
              </a:ln>
              <a:solidFill>
                <a:srgbClr val="0070C0"/>
              </a:solidFill>
              <a:effectLst/>
              <a:uLnTx/>
              <a:uFillTx/>
              <a:latin typeface="Cambria" panose="02040503050406030204" pitchFamily="18" charset="0"/>
              <a:ea typeface="Cambria" panose="02040503050406030204" pitchFamily="18" charset="0"/>
            </a:endParaRPr>
          </a:p>
        </p:txBody>
      </p:sp>
      <p:sp>
        <p:nvSpPr>
          <p:cNvPr id="78" name="!! Enter">
            <a:extLst>
              <a:ext uri="{FF2B5EF4-FFF2-40B4-BE49-F238E27FC236}">
                <a16:creationId xmlns:a16="http://schemas.microsoft.com/office/drawing/2014/main" id="{4C8319C1-671A-43AA-9B51-4DF8E2D25375}"/>
              </a:ext>
            </a:extLst>
          </p:cNvPr>
          <p:cNvSpPr txBox="1"/>
          <p:nvPr/>
        </p:nvSpPr>
        <p:spPr>
          <a:xfrm flipH="1">
            <a:off x="661997" y="1471814"/>
            <a:ext cx="3291840" cy="596900"/>
          </a:xfrm>
          <a:prstGeom prst="rect">
            <a:avLst/>
          </a:prstGeom>
          <a:solidFill>
            <a:srgbClr val="E6E6E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0000"/>
                    </a:gs>
                    <a:gs pos="100000">
                      <a:srgbClr val="000000"/>
                    </a:gs>
                  </a:gsLst>
                  <a:lin ang="5400000" scaled="0"/>
                </a:gradFill>
                <a:uLnTx/>
                <a:uFillTx/>
                <a:latin typeface="Segoe UI"/>
                <a:ea typeface="+mn-ea"/>
                <a:cs typeface="Segoe UI" pitchFamily="34" charset="0"/>
              </a:rPr>
              <a:t>ENTER ENVIRONMENT</a:t>
            </a:r>
          </a:p>
        </p:txBody>
      </p:sp>
      <p:sp>
        <p:nvSpPr>
          <p:cNvPr id="79" name="!! Traverse">
            <a:extLst>
              <a:ext uri="{FF2B5EF4-FFF2-40B4-BE49-F238E27FC236}">
                <a16:creationId xmlns:a16="http://schemas.microsoft.com/office/drawing/2014/main" id="{0D7B6A46-35B6-4C60-A81A-56E4BD2BD6DB}"/>
              </a:ext>
            </a:extLst>
          </p:cNvPr>
          <p:cNvSpPr txBox="1"/>
          <p:nvPr/>
        </p:nvSpPr>
        <p:spPr>
          <a:xfrm flipH="1">
            <a:off x="4050473" y="1471814"/>
            <a:ext cx="3840480" cy="596901"/>
          </a:xfrm>
          <a:prstGeom prst="rect">
            <a:avLst/>
          </a:prstGeom>
          <a:solidFill>
            <a:srgbClr val="E6E6E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uLnTx/>
                <a:uFillTx/>
                <a:latin typeface="Segoe UI"/>
                <a:ea typeface="+mn-ea"/>
                <a:cs typeface="Segoe UI" pitchFamily="34" charset="0"/>
              </a:rPr>
              <a:t>TRAVERSE &amp; SPREAD</a:t>
            </a:r>
          </a:p>
        </p:txBody>
      </p:sp>
      <p:sp>
        <p:nvSpPr>
          <p:cNvPr id="80" name="!! Execute">
            <a:extLst>
              <a:ext uri="{FF2B5EF4-FFF2-40B4-BE49-F238E27FC236}">
                <a16:creationId xmlns:a16="http://schemas.microsoft.com/office/drawing/2014/main" id="{597BD1AE-CA99-41A1-B7F6-A817E966E2B3}"/>
              </a:ext>
            </a:extLst>
          </p:cNvPr>
          <p:cNvSpPr txBox="1"/>
          <p:nvPr/>
        </p:nvSpPr>
        <p:spPr>
          <a:xfrm flipH="1">
            <a:off x="7987590" y="1471814"/>
            <a:ext cx="3657600" cy="596900"/>
          </a:xfrm>
          <a:prstGeom prst="rect">
            <a:avLst/>
          </a:prstGeom>
          <a:solidFill>
            <a:srgbClr val="E6E6E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uLnTx/>
                <a:uFillTx/>
                <a:latin typeface="Segoe UI"/>
                <a:ea typeface="+mn-ea"/>
                <a:cs typeface="Segoe UI" pitchFamily="34" charset="0"/>
              </a:rPr>
              <a:t>EXECUTE OBJECTIVES</a:t>
            </a:r>
          </a:p>
        </p:txBody>
      </p:sp>
      <p:cxnSp>
        <p:nvCxnSpPr>
          <p:cNvPr id="81" name="Straight Connector 45">
            <a:extLst>
              <a:ext uri="{FF2B5EF4-FFF2-40B4-BE49-F238E27FC236}">
                <a16:creationId xmlns:a16="http://schemas.microsoft.com/office/drawing/2014/main" id="{13563939-2889-4B65-BCB2-F73470266D5D}"/>
              </a:ext>
              <a:ext uri="{C183D7F6-B498-43B3-948B-1728B52AA6E4}">
                <adec:decorative xmlns="" xmlns:adec="http://schemas.microsoft.com/office/drawing/2017/decorative" val="1"/>
              </a:ext>
            </a:extLst>
          </p:cNvPr>
          <p:cNvCxnSpPr>
            <a:cxnSpLocks/>
          </p:cNvCxnSpPr>
          <p:nvPr/>
        </p:nvCxnSpPr>
        <p:spPr>
          <a:xfrm>
            <a:off x="4002155" y="1471814"/>
            <a:ext cx="0" cy="31912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46">
            <a:extLst>
              <a:ext uri="{FF2B5EF4-FFF2-40B4-BE49-F238E27FC236}">
                <a16:creationId xmlns:a16="http://schemas.microsoft.com/office/drawing/2014/main" id="{90B3C6E8-1BCC-47DC-9C81-92A884F05E1E}"/>
              </a:ext>
              <a:ext uri="{C183D7F6-B498-43B3-948B-1728B52AA6E4}">
                <adec:decorative xmlns="" xmlns:adec="http://schemas.microsoft.com/office/drawing/2017/decorative" val="1"/>
              </a:ext>
            </a:extLst>
          </p:cNvPr>
          <p:cNvCxnSpPr>
            <a:cxnSpLocks/>
          </p:cNvCxnSpPr>
          <p:nvPr/>
        </p:nvCxnSpPr>
        <p:spPr>
          <a:xfrm>
            <a:off x="7939271" y="1471814"/>
            <a:ext cx="0" cy="319426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 Ext">
            <a:extLst>
              <a:ext uri="{FF2B5EF4-FFF2-40B4-BE49-F238E27FC236}">
                <a16:creationId xmlns:a16="http://schemas.microsoft.com/office/drawing/2014/main" id="{08DA629C-2C00-4E0A-B0E9-79C8BAC3AF4F}"/>
              </a:ext>
              <a:ext uri="{C183D7F6-B498-43B3-948B-1728B52AA6E4}">
                <adec:decorative xmlns="" xmlns:adec="http://schemas.microsoft.com/office/drawing/2017/decorative" val="1"/>
              </a:ext>
            </a:extLst>
          </p:cNvPr>
          <p:cNvSpPr/>
          <p:nvPr/>
        </p:nvSpPr>
        <p:spPr bwMode="auto">
          <a:xfrm>
            <a:off x="10224892" y="3287280"/>
            <a:ext cx="1399740" cy="55778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Extortion</a:t>
            </a:r>
            <a:b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Demand Money</a:t>
            </a:r>
          </a:p>
        </p:txBody>
      </p:sp>
      <p:cxnSp>
        <p:nvCxnSpPr>
          <p:cNvPr id="90" name="Straight Arrow Connector 89">
            <a:extLst>
              <a:ext uri="{FF2B5EF4-FFF2-40B4-BE49-F238E27FC236}">
                <a16:creationId xmlns:a16="http://schemas.microsoft.com/office/drawing/2014/main" id="{F0423684-6917-4B28-A21F-1C87076E82AE}"/>
              </a:ext>
              <a:ext uri="{C183D7F6-B498-43B3-948B-1728B52AA6E4}">
                <adec:decorative xmlns="" xmlns:adec="http://schemas.microsoft.com/office/drawing/2017/decorative" val="1"/>
              </a:ext>
            </a:extLst>
          </p:cNvPr>
          <p:cNvCxnSpPr>
            <a:cxnSpLocks/>
          </p:cNvCxnSpPr>
          <p:nvPr/>
        </p:nvCxnSpPr>
        <p:spPr>
          <a:xfrm>
            <a:off x="630467" y="4985186"/>
            <a:ext cx="10862375" cy="0"/>
          </a:xfrm>
          <a:prstGeom prst="straightConnector1">
            <a:avLst/>
          </a:prstGeom>
          <a:ln w="57150">
            <a:solidFill>
              <a:srgbClr val="D83B01"/>
            </a:solidFill>
            <a:prstDash val="solid"/>
            <a:headEnd type="none"/>
            <a:tailEnd type="arrow"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1D80E07-D162-4997-A0EF-4332531616CC}"/>
              </a:ext>
            </a:extLst>
          </p:cNvPr>
          <p:cNvSpPr txBox="1"/>
          <p:nvPr/>
        </p:nvSpPr>
        <p:spPr>
          <a:xfrm>
            <a:off x="5130403" y="4712444"/>
            <a:ext cx="2638928" cy="610936"/>
          </a:xfrm>
          <a:prstGeom prst="rect">
            <a:avLst/>
          </a:prstGeom>
          <a:solidFill>
            <a:schemeClr val="bg1"/>
          </a:solidFill>
        </p:spPr>
        <p:txBody>
          <a:bodyPr wrap="none" lIns="91440" tIns="91440" rIns="91440" bIns="91440" rtlCol="0">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400" b="1" i="0" u="none" strike="noStrike" kern="1200" cap="none" spc="0" normalizeH="0" baseline="0" noProof="0" dirty="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Human Attack Operator(s)</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400" b="0" i="1" u="none" strike="noStrike" kern="1200" cap="none" spc="0" normalizeH="0" baseline="0" noProof="0" dirty="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Assisted by scripts and malware</a:t>
            </a:r>
          </a:p>
        </p:txBody>
      </p:sp>
      <p:sp>
        <p:nvSpPr>
          <p:cNvPr id="104" name="TextBox 103">
            <a:extLst>
              <a:ext uri="{FF2B5EF4-FFF2-40B4-BE49-F238E27FC236}">
                <a16:creationId xmlns:a16="http://schemas.microsoft.com/office/drawing/2014/main" id="{F5978FE1-A8D9-4202-977F-BD60E4BD7E2B}"/>
              </a:ext>
              <a:ext uri="{C183D7F6-B498-43B3-948B-1728B52AA6E4}">
                <adec:decorative xmlns="" xmlns:adec="http://schemas.microsoft.com/office/drawing/2017/decorative" val="1"/>
              </a:ext>
            </a:extLst>
          </p:cNvPr>
          <p:cNvSpPr txBox="1"/>
          <p:nvPr/>
        </p:nvSpPr>
        <p:spPr>
          <a:xfrm>
            <a:off x="1284012" y="3318341"/>
            <a:ext cx="1460485"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Logon with legit creds</a:t>
            </a:r>
            <a:endParaRPr kumimoji="0" lang="en-US" sz="1400" b="0" i="1"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130730C4-BC83-4519-A401-2D4CDA607188}"/>
              </a:ext>
              <a:ext uri="{C183D7F6-B498-43B3-948B-1728B52AA6E4}">
                <adec:decorative xmlns="" xmlns:adec="http://schemas.microsoft.com/office/drawing/2017/decorative" val="1"/>
              </a:ext>
            </a:extLst>
          </p:cNvPr>
          <p:cNvSpPr/>
          <p:nvPr/>
        </p:nvSpPr>
        <p:spPr bwMode="auto">
          <a:xfrm>
            <a:off x="920487" y="2729794"/>
            <a:ext cx="2636003" cy="50292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91440" numCol="1" spcCol="0" rtlCol="0" fromWordArt="0" anchor="ctr" anchorCtr="0" forceAA="0" compatLnSpc="1">
            <a:prstTxWarp prst="textNoShape">
              <a:avLst/>
            </a:prstTxWarp>
            <a:noAutofit/>
          </a:bodyPr>
          <a:lstStyle/>
          <a:p>
            <a:pPr marL="285750" lvl="0" defTabSz="932472" fontAlgn="base">
              <a:lnSpc>
                <a:spcPct val="90000"/>
              </a:lnSpc>
              <a:spcBef>
                <a:spcPct val="0"/>
              </a:spcBef>
              <a:spcAft>
                <a:spcPct val="0"/>
              </a:spcAft>
              <a:defRPr/>
            </a:pPr>
            <a:r>
              <a:rPr lang="en-US" sz="1300" b="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Client Attacks</a:t>
            </a:r>
          </a:p>
          <a:p>
            <a:pPr marL="285750" lvl="0" defTabSz="932472" fontAlgn="base">
              <a:lnSpc>
                <a:spcPct val="90000"/>
              </a:lnSpc>
              <a:spcBef>
                <a:spcPct val="0"/>
              </a:spcBef>
              <a:spcAft>
                <a:spcPct val="0"/>
              </a:spcAft>
              <a:defRPr/>
            </a:pPr>
            <a:r>
              <a:rPr lang="en-US" sz="1100" i="1" dirty="0">
                <a:gradFill>
                  <a:gsLst>
                    <a:gs pos="0">
                      <a:srgbClr val="FFFFFF"/>
                    </a:gs>
                    <a:gs pos="100000">
                      <a:srgbClr val="FFFFFF"/>
                    </a:gs>
                  </a:gsLst>
                  <a:lin ang="5400000" scaled="0"/>
                </a:gradFill>
                <a:ea typeface="Segoe UI" pitchFamily="34" charset="0"/>
                <a:cs typeface="Segoe UI Semibold" panose="020B0702040204020203" pitchFamily="34" charset="0"/>
              </a:rPr>
              <a:t>Email, Credential, Browser, etc.</a:t>
            </a:r>
          </a:p>
        </p:txBody>
      </p:sp>
      <p:grpSp>
        <p:nvGrpSpPr>
          <p:cNvPr id="106" name="!! Email">
            <a:extLst>
              <a:ext uri="{FF2B5EF4-FFF2-40B4-BE49-F238E27FC236}">
                <a16:creationId xmlns:a16="http://schemas.microsoft.com/office/drawing/2014/main" id="{7497C622-F5F8-412E-AD39-6CBDCF6DC237}"/>
              </a:ext>
              <a:ext uri="{C183D7F6-B498-43B3-948B-1728B52AA6E4}">
                <adec:decorative xmlns="" xmlns:adec="http://schemas.microsoft.com/office/drawing/2017/decorative" val="1"/>
              </a:ext>
            </a:extLst>
          </p:cNvPr>
          <p:cNvGrpSpPr>
            <a:grpSpLocks noChangeAspect="1"/>
          </p:cNvGrpSpPr>
          <p:nvPr/>
        </p:nvGrpSpPr>
        <p:grpSpPr bwMode="auto">
          <a:xfrm>
            <a:off x="1064286" y="2803933"/>
            <a:ext cx="212958" cy="133098"/>
            <a:chOff x="5013" y="3413"/>
            <a:chExt cx="264" cy="165"/>
          </a:xfrm>
          <a:solidFill>
            <a:schemeClr val="bg1"/>
          </a:solidFill>
        </p:grpSpPr>
        <p:sp>
          <p:nvSpPr>
            <p:cNvPr id="108" name="Freeform 266">
              <a:extLst>
                <a:ext uri="{FF2B5EF4-FFF2-40B4-BE49-F238E27FC236}">
                  <a16:creationId xmlns:a16="http://schemas.microsoft.com/office/drawing/2014/main" id="{9131D1B9-7178-4B39-A609-C3BE1E9F02E6}"/>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FFABAB"/>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Rectangle 268">
              <a:extLst>
                <a:ext uri="{FF2B5EF4-FFF2-40B4-BE49-F238E27FC236}">
                  <a16:creationId xmlns:a16="http://schemas.microsoft.com/office/drawing/2014/main" id="{15D94029-BA3C-429E-85DF-BD705DED35A5}"/>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269">
              <a:extLst>
                <a:ext uri="{FF2B5EF4-FFF2-40B4-BE49-F238E27FC236}">
                  <a16:creationId xmlns:a16="http://schemas.microsoft.com/office/drawing/2014/main" id="{90C310B3-1580-457A-9AA0-36D2A9E1E631}"/>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FFABAB"/>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270">
              <a:extLst>
                <a:ext uri="{FF2B5EF4-FFF2-40B4-BE49-F238E27FC236}">
                  <a16:creationId xmlns:a16="http://schemas.microsoft.com/office/drawing/2014/main" id="{D93DF5F1-01BA-46EB-8354-8FA5E27355D5}"/>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75767A"/>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9E3FD047-D7DF-4B5A-8D7D-30B005FDBBB6}"/>
              </a:ext>
              <a:ext uri="{C183D7F6-B498-43B3-948B-1728B52AA6E4}">
                <adec:decorative xmlns="" xmlns:adec="http://schemas.microsoft.com/office/drawing/2017/decorative" val="1"/>
              </a:ext>
            </a:extLst>
          </p:cNvPr>
          <p:cNvSpPr/>
          <p:nvPr/>
        </p:nvSpPr>
        <p:spPr bwMode="auto">
          <a:xfrm>
            <a:off x="920487" y="3680484"/>
            <a:ext cx="2636003" cy="5170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91440" numCol="1" spcCol="0" rtlCol="0" fromWordArt="0" anchor="ctr" anchorCtr="0" forceAA="0" compatLnSpc="1">
            <a:prstTxWarp prst="textNoShape">
              <a:avLst/>
            </a:prstTxWarp>
            <a:spAutoFit/>
          </a:bodyPr>
          <a:lstStyle/>
          <a:p>
            <a:pPr marL="285750" marR="0" lvl="0" indent="0" algn="l"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a:t>
            </a:r>
            <a:r>
              <a:rPr kumimoji="0" lang="en-US" sz="1300" b="1" i="0" u="none" strike="noStrike" kern="1200" cap="none" spc="0" normalizeH="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Attacks</a:t>
            </a:r>
          </a:p>
          <a:p>
            <a:pPr marL="285750" marR="0" indent="0" defTabSz="932472" fontAlgn="base">
              <a:lnSpc>
                <a:spcPct val="90000"/>
              </a:lnSpc>
              <a:spcBef>
                <a:spcPct val="0"/>
              </a:spcBef>
              <a:spcAft>
                <a:spcPct val="0"/>
              </a:spcAft>
              <a:buClrTx/>
              <a:buSzTx/>
              <a:buFontTx/>
              <a:buNone/>
              <a:tabLst/>
              <a:defRPr/>
            </a:pPr>
            <a:r>
              <a:rPr lang="en-US" sz="1100" i="1" dirty="0">
                <a:gradFill>
                  <a:gsLst>
                    <a:gs pos="0">
                      <a:srgbClr val="FFFFFF"/>
                    </a:gs>
                    <a:gs pos="100000">
                      <a:srgbClr val="FFFFFF"/>
                    </a:gs>
                  </a:gsLst>
                  <a:lin ang="5400000" scaled="0"/>
                </a:gradFill>
                <a:ea typeface="Segoe UI" pitchFamily="34" charset="0"/>
                <a:cs typeface="Segoe UI Semibold" panose="020B0702040204020203" pitchFamily="34" charset="0"/>
              </a:rPr>
              <a:t>RDP, SSH, Server, App, etc.</a:t>
            </a:r>
          </a:p>
        </p:txBody>
      </p:sp>
      <p:pic>
        <p:nvPicPr>
          <p:cNvPr id="116" name="!! Server">
            <a:extLst>
              <a:ext uri="{FF2B5EF4-FFF2-40B4-BE49-F238E27FC236}">
                <a16:creationId xmlns:a16="http://schemas.microsoft.com/office/drawing/2014/main" id="{5AEB1568-B914-4CB0-8AFA-948C063EE931}"/>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13"/>
              </a:ext>
            </a:extLst>
          </a:blip>
          <a:stretch>
            <a:fillRect/>
          </a:stretch>
        </p:blipFill>
        <p:spPr>
          <a:xfrm>
            <a:off x="1211198" y="3783390"/>
            <a:ext cx="162960" cy="303898"/>
          </a:xfrm>
          <a:prstGeom prst="rect">
            <a:avLst/>
          </a:prstGeom>
        </p:spPr>
      </p:pic>
      <p:sp>
        <p:nvSpPr>
          <p:cNvPr id="117" name="Rectangle 116">
            <a:extLst>
              <a:ext uri="{FF2B5EF4-FFF2-40B4-BE49-F238E27FC236}">
                <a16:creationId xmlns:a16="http://schemas.microsoft.com/office/drawing/2014/main" id="{B4077115-BF0F-4938-B50C-66BDD1A0CE7A}"/>
              </a:ext>
              <a:ext uri="{C183D7F6-B498-43B3-948B-1728B52AA6E4}">
                <adec:decorative xmlns="" xmlns:adec="http://schemas.microsoft.com/office/drawing/2017/decorative" val="1"/>
              </a:ext>
            </a:extLst>
          </p:cNvPr>
          <p:cNvSpPr/>
          <p:nvPr/>
        </p:nvSpPr>
        <p:spPr bwMode="auto">
          <a:xfrm>
            <a:off x="3203854" y="1971493"/>
            <a:ext cx="1596600" cy="5484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Attacker gains access </a:t>
            </a:r>
            <a:b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to organization</a:t>
            </a:r>
          </a:p>
        </p:txBody>
      </p:sp>
      <p:sp>
        <p:nvSpPr>
          <p:cNvPr id="118" name="Isosceles Triangle 117">
            <a:extLst>
              <a:ext uri="{FF2B5EF4-FFF2-40B4-BE49-F238E27FC236}">
                <a16:creationId xmlns:a16="http://schemas.microsoft.com/office/drawing/2014/main" id="{ADBDD4B0-CB5E-444F-8EC8-E4C00BA1F7CF}"/>
              </a:ext>
              <a:ext uri="{C183D7F6-B498-43B3-948B-1728B52AA6E4}">
                <adec:decorative xmlns="" xmlns:adec="http://schemas.microsoft.com/office/drawing/2017/decorative" val="1"/>
              </a:ext>
            </a:extLst>
          </p:cNvPr>
          <p:cNvSpPr/>
          <p:nvPr/>
        </p:nvSpPr>
        <p:spPr bwMode="auto">
          <a:xfrm rot="10800000">
            <a:off x="3820785" y="2515619"/>
            <a:ext cx="362737" cy="175714"/>
          </a:xfrm>
          <a:prstGeom prs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6D20AAE8-3A04-4A60-BFCB-B3E1BA28D3B8}"/>
              </a:ext>
              <a:ext uri="{C183D7F6-B498-43B3-948B-1728B52AA6E4}">
                <adec:decorative xmlns="" xmlns:adec="http://schemas.microsoft.com/office/drawing/2017/decorative" val="1"/>
              </a:ext>
            </a:extLst>
          </p:cNvPr>
          <p:cNvSpPr/>
          <p:nvPr/>
        </p:nvSpPr>
        <p:spPr bwMode="auto">
          <a:xfrm>
            <a:off x="6900821" y="1929227"/>
            <a:ext cx="2081498" cy="5484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Attacker gains administrative access to organization</a:t>
            </a:r>
          </a:p>
        </p:txBody>
      </p:sp>
      <p:sp>
        <p:nvSpPr>
          <p:cNvPr id="120" name="Isosceles Triangle 119">
            <a:extLst>
              <a:ext uri="{FF2B5EF4-FFF2-40B4-BE49-F238E27FC236}">
                <a16:creationId xmlns:a16="http://schemas.microsoft.com/office/drawing/2014/main" id="{26445CBE-F97B-493F-B3FB-7A92EBBE07B2}"/>
              </a:ext>
              <a:ext uri="{C183D7F6-B498-43B3-948B-1728B52AA6E4}">
                <adec:decorative xmlns="" xmlns:adec="http://schemas.microsoft.com/office/drawing/2017/decorative" val="1"/>
              </a:ext>
            </a:extLst>
          </p:cNvPr>
          <p:cNvSpPr/>
          <p:nvPr/>
        </p:nvSpPr>
        <p:spPr bwMode="auto">
          <a:xfrm rot="10800000">
            <a:off x="7760201" y="2478091"/>
            <a:ext cx="362737" cy="175714"/>
          </a:xfrm>
          <a:prstGeom prs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3117CF3D-C76B-4C23-AA74-A9FCFED6F23E}"/>
              </a:ext>
              <a:ext uri="{C183D7F6-B498-43B3-948B-1728B52AA6E4}">
                <adec:decorative xmlns="" xmlns:adec="http://schemas.microsoft.com/office/drawing/2017/decorative" val="1"/>
              </a:ext>
            </a:extLst>
          </p:cNvPr>
          <p:cNvCxnSpPr>
            <a:cxnSpLocks/>
          </p:cNvCxnSpPr>
          <p:nvPr/>
        </p:nvCxnSpPr>
        <p:spPr>
          <a:xfrm>
            <a:off x="1203246" y="3222649"/>
            <a:ext cx="0" cy="457200"/>
          </a:xfrm>
          <a:prstGeom prst="straightConnector1">
            <a:avLst/>
          </a:prstGeom>
          <a:ln w="19050">
            <a:solidFill>
              <a:schemeClr val="tx1"/>
            </a:solidFill>
            <a:prstDash val="sysDot"/>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82BF70CE-3F4C-40EA-91D6-B5E5EAC6524B}"/>
              </a:ext>
              <a:ext uri="{C183D7F6-B498-43B3-948B-1728B52AA6E4}">
                <adec:decorative xmlns="" xmlns:adec="http://schemas.microsoft.com/office/drawing/2017/decorative" val="1"/>
              </a:ext>
            </a:extLst>
          </p:cNvPr>
          <p:cNvSpPr/>
          <p:nvPr/>
        </p:nvSpPr>
        <p:spPr bwMode="auto">
          <a:xfrm>
            <a:off x="4551056" y="3746522"/>
            <a:ext cx="2803336" cy="3785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Malware Installation</a:t>
            </a:r>
          </a:p>
        </p:txBody>
      </p:sp>
      <p:sp>
        <p:nvSpPr>
          <p:cNvPr id="123" name="Rectangle 122">
            <a:extLst>
              <a:ext uri="{FF2B5EF4-FFF2-40B4-BE49-F238E27FC236}">
                <a16:creationId xmlns:a16="http://schemas.microsoft.com/office/drawing/2014/main" id="{229B55E4-2339-402E-8457-7D06050E6221}"/>
              </a:ext>
              <a:ext uri="{C183D7F6-B498-43B3-948B-1728B52AA6E4}">
                <adec:decorative xmlns="" xmlns:adec="http://schemas.microsoft.com/office/drawing/2017/decorative" val="1"/>
              </a:ext>
            </a:extLst>
          </p:cNvPr>
          <p:cNvSpPr/>
          <p:nvPr/>
        </p:nvSpPr>
        <p:spPr bwMode="auto">
          <a:xfrm>
            <a:off x="4556028" y="3046420"/>
            <a:ext cx="2803336" cy="41148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Credential Theft</a:t>
            </a:r>
          </a:p>
        </p:txBody>
      </p:sp>
      <p:sp>
        <p:nvSpPr>
          <p:cNvPr id="124" name="Arc 123">
            <a:extLst>
              <a:ext uri="{FF2B5EF4-FFF2-40B4-BE49-F238E27FC236}">
                <a16:creationId xmlns:a16="http://schemas.microsoft.com/office/drawing/2014/main" id="{4E5DDB3D-51A3-4E21-A6B8-31BE5118F13C}"/>
              </a:ext>
              <a:ext uri="{C183D7F6-B498-43B3-948B-1728B52AA6E4}">
                <adec:decorative xmlns="" xmlns:adec="http://schemas.microsoft.com/office/drawing/2017/decorative" val="1"/>
              </a:ext>
            </a:extLst>
          </p:cNvPr>
          <p:cNvSpPr/>
          <p:nvPr/>
        </p:nvSpPr>
        <p:spPr>
          <a:xfrm>
            <a:off x="6992082" y="3236203"/>
            <a:ext cx="716634" cy="716634"/>
          </a:xfrm>
          <a:prstGeom prst="arc">
            <a:avLst>
              <a:gd name="adj1" fmla="val 16200000"/>
              <a:gd name="adj2" fmla="val 5104591"/>
            </a:avLst>
          </a:prstGeom>
          <a:ln w="19050">
            <a:solidFill>
              <a:schemeClr val="tx1"/>
            </a:solidFill>
            <a:prstDash val="sysDash"/>
            <a:headEnd type="none"/>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Arc 124">
            <a:extLst>
              <a:ext uri="{FF2B5EF4-FFF2-40B4-BE49-F238E27FC236}">
                <a16:creationId xmlns:a16="http://schemas.microsoft.com/office/drawing/2014/main" id="{464CF239-2DD5-45F1-A294-42CB74520589}"/>
              </a:ext>
              <a:ext uri="{C183D7F6-B498-43B3-948B-1728B52AA6E4}">
                <adec:decorative xmlns="" xmlns:adec="http://schemas.microsoft.com/office/drawing/2017/decorative" val="1"/>
              </a:ext>
            </a:extLst>
          </p:cNvPr>
          <p:cNvSpPr/>
          <p:nvPr/>
        </p:nvSpPr>
        <p:spPr>
          <a:xfrm rot="10800000">
            <a:off x="4206677" y="3242719"/>
            <a:ext cx="716634" cy="716634"/>
          </a:xfrm>
          <a:prstGeom prst="arc">
            <a:avLst>
              <a:gd name="adj1" fmla="val 16200000"/>
              <a:gd name="adj2" fmla="val 5104591"/>
            </a:avLst>
          </a:prstGeom>
          <a:ln w="19050">
            <a:solidFill>
              <a:schemeClr val="tx1"/>
            </a:solidFill>
            <a:prstDash val="sysDash"/>
            <a:headEnd type="none"/>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26" name="Straight Arrow Connector 125">
            <a:extLst>
              <a:ext uri="{FF2B5EF4-FFF2-40B4-BE49-F238E27FC236}">
                <a16:creationId xmlns:a16="http://schemas.microsoft.com/office/drawing/2014/main" id="{EC1521AF-CD9D-4A73-8155-F8CEB747D298}"/>
              </a:ext>
              <a:ext uri="{C183D7F6-B498-43B3-948B-1728B52AA6E4}">
                <adec:decorative xmlns="" xmlns:adec="http://schemas.microsoft.com/office/drawing/2017/decorative" val="1"/>
              </a:ext>
            </a:extLst>
          </p:cNvPr>
          <p:cNvCxnSpPr>
            <a:cxnSpLocks/>
            <a:stCxn id="105" idx="3"/>
          </p:cNvCxnSpPr>
          <p:nvPr/>
        </p:nvCxnSpPr>
        <p:spPr>
          <a:xfrm>
            <a:off x="3556490" y="2981254"/>
            <a:ext cx="650186" cy="433676"/>
          </a:xfrm>
          <a:prstGeom prst="straightConnector1">
            <a:avLst/>
          </a:prstGeom>
          <a:ln w="19050">
            <a:solidFill>
              <a:schemeClr val="tx1"/>
            </a:solidFill>
            <a:prstDash val="solid"/>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B01CDB1-E41A-47E4-BA60-5474D6806C9F}"/>
              </a:ext>
              <a:ext uri="{C183D7F6-B498-43B3-948B-1728B52AA6E4}">
                <adec:decorative xmlns="" xmlns:adec="http://schemas.microsoft.com/office/drawing/2017/decorative" val="1"/>
              </a:ext>
            </a:extLst>
          </p:cNvPr>
          <p:cNvCxnSpPr>
            <a:cxnSpLocks/>
            <a:stCxn id="115" idx="3"/>
          </p:cNvCxnSpPr>
          <p:nvPr/>
        </p:nvCxnSpPr>
        <p:spPr>
          <a:xfrm flipV="1">
            <a:off x="3556490" y="3679851"/>
            <a:ext cx="624272" cy="259166"/>
          </a:xfrm>
          <a:prstGeom prst="straightConnector1">
            <a:avLst/>
          </a:prstGeom>
          <a:ln w="19050">
            <a:solidFill>
              <a:schemeClr val="tx1"/>
            </a:solidFill>
            <a:prstDash val="solid"/>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81EAE3E5-9E75-4B84-A55C-A1C7309BDF9E}"/>
              </a:ext>
              <a:ext uri="{C183D7F6-B498-43B3-948B-1728B52AA6E4}">
                <adec:decorative xmlns="" xmlns:adec="http://schemas.microsoft.com/office/drawing/2017/decorative" val="1"/>
              </a:ext>
            </a:extLst>
          </p:cNvPr>
          <p:cNvCxnSpPr>
            <a:cxnSpLocks/>
          </p:cNvCxnSpPr>
          <p:nvPr/>
        </p:nvCxnSpPr>
        <p:spPr>
          <a:xfrm>
            <a:off x="7769331" y="3566172"/>
            <a:ext cx="2460381" cy="0"/>
          </a:xfrm>
          <a:prstGeom prst="straightConnector1">
            <a:avLst/>
          </a:prstGeom>
          <a:ln w="19050">
            <a:solidFill>
              <a:schemeClr val="tx1"/>
            </a:solidFill>
            <a:prstDash val="solid"/>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29" name="!! Ex">
            <a:extLst>
              <a:ext uri="{FF2B5EF4-FFF2-40B4-BE49-F238E27FC236}">
                <a16:creationId xmlns:a16="http://schemas.microsoft.com/office/drawing/2014/main" id="{9B038C88-6E4E-4DDC-8BF5-9E5B527BBB7B}"/>
              </a:ext>
              <a:ext uri="{C183D7F6-B498-43B3-948B-1728B52AA6E4}">
                <adec:decorative xmlns="" xmlns:adec="http://schemas.microsoft.com/office/drawing/2017/decorative" val="1"/>
              </a:ext>
            </a:extLst>
          </p:cNvPr>
          <p:cNvSpPr/>
          <p:nvPr/>
        </p:nvSpPr>
        <p:spPr bwMode="auto">
          <a:xfrm>
            <a:off x="8272993" y="3287280"/>
            <a:ext cx="1176526" cy="56107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Exfiltration</a:t>
            </a:r>
            <a:b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Steal Data</a:t>
            </a:r>
            <a:endPar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30" name="Straight Connector 129">
            <a:extLst>
              <a:ext uri="{FF2B5EF4-FFF2-40B4-BE49-F238E27FC236}">
                <a16:creationId xmlns:a16="http://schemas.microsoft.com/office/drawing/2014/main" id="{314B6059-A6FD-421A-B72F-CF48B81C1259}"/>
              </a:ext>
              <a:ext uri="{C183D7F6-B498-43B3-948B-1728B52AA6E4}">
                <adec:decorative xmlns="" xmlns:adec="http://schemas.microsoft.com/office/drawing/2017/decorative" val="1"/>
              </a:ext>
            </a:extLst>
          </p:cNvPr>
          <p:cNvCxnSpPr>
            <a:cxnSpLocks/>
          </p:cNvCxnSpPr>
          <p:nvPr/>
        </p:nvCxnSpPr>
        <p:spPr>
          <a:xfrm flipH="1">
            <a:off x="9870057" y="3107568"/>
            <a:ext cx="0" cy="438912"/>
          </a:xfrm>
          <a:prstGeom prst="line">
            <a:avLst/>
          </a:prstGeom>
          <a:ln w="19050">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9E87A33A-8CCB-473B-8FED-56B20E69A699}"/>
              </a:ext>
              <a:ext uri="{C183D7F6-B498-43B3-948B-1728B52AA6E4}">
                <adec:decorative xmlns="" xmlns:adec="http://schemas.microsoft.com/office/drawing/2017/decorative" val="1"/>
              </a:ext>
            </a:extLst>
          </p:cNvPr>
          <p:cNvGrpSpPr/>
          <p:nvPr/>
        </p:nvGrpSpPr>
        <p:grpSpPr>
          <a:xfrm>
            <a:off x="4253806" y="4592517"/>
            <a:ext cx="920719" cy="820126"/>
            <a:chOff x="3042800" y="4643414"/>
            <a:chExt cx="920719" cy="820126"/>
          </a:xfrm>
        </p:grpSpPr>
        <p:sp>
          <p:nvSpPr>
            <p:cNvPr id="132" name="Rectangle 131">
              <a:extLst>
                <a:ext uri="{FF2B5EF4-FFF2-40B4-BE49-F238E27FC236}">
                  <a16:creationId xmlns:a16="http://schemas.microsoft.com/office/drawing/2014/main" id="{C0E4179C-9C34-44CE-AD8B-21B904CDF64B}"/>
                </a:ext>
              </a:extLst>
            </p:cNvPr>
            <p:cNvSpPr/>
            <p:nvPr/>
          </p:nvSpPr>
          <p:spPr bwMode="auto">
            <a:xfrm>
              <a:off x="3042800" y="4643414"/>
              <a:ext cx="920719" cy="8201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3" name="Group 132">
              <a:extLst>
                <a:ext uri="{FF2B5EF4-FFF2-40B4-BE49-F238E27FC236}">
                  <a16:creationId xmlns:a16="http://schemas.microsoft.com/office/drawing/2014/main" id="{ECD735FF-E761-41A3-B59D-D9AE4E92F4DF}"/>
                </a:ext>
              </a:extLst>
            </p:cNvPr>
            <p:cNvGrpSpPr/>
            <p:nvPr/>
          </p:nvGrpSpPr>
          <p:grpSpPr>
            <a:xfrm>
              <a:off x="3166778" y="4745832"/>
              <a:ext cx="672762" cy="615290"/>
              <a:chOff x="9001134" y="1695531"/>
              <a:chExt cx="807292" cy="738328"/>
            </a:xfrm>
          </p:grpSpPr>
          <p:grpSp>
            <p:nvGrpSpPr>
              <p:cNvPr id="134" name="Group 15">
                <a:extLst>
                  <a:ext uri="{FF2B5EF4-FFF2-40B4-BE49-F238E27FC236}">
                    <a16:creationId xmlns:a16="http://schemas.microsoft.com/office/drawing/2014/main" id="{FE550667-EAB1-4194-9A8E-3B66BE9376A9}"/>
                  </a:ext>
                </a:extLst>
              </p:cNvPr>
              <p:cNvGrpSpPr>
                <a:grpSpLocks noChangeAspect="1"/>
              </p:cNvGrpSpPr>
              <p:nvPr/>
            </p:nvGrpSpPr>
            <p:grpSpPr bwMode="auto">
              <a:xfrm>
                <a:off x="9001134" y="1695531"/>
                <a:ext cx="552181" cy="688894"/>
                <a:chOff x="5670" y="1114"/>
                <a:chExt cx="311" cy="388"/>
              </a:xfrm>
              <a:solidFill>
                <a:schemeClr val="tx1"/>
              </a:solidFill>
            </p:grpSpPr>
            <p:sp>
              <p:nvSpPr>
                <p:cNvPr id="137" name="Freeform 16">
                  <a:extLst>
                    <a:ext uri="{FF2B5EF4-FFF2-40B4-BE49-F238E27FC236}">
                      <a16:creationId xmlns:a16="http://schemas.microsoft.com/office/drawing/2014/main" id="{A17B6A29-736E-424E-8FC4-CBF1AC09128C}"/>
                    </a:ext>
                  </a:extLst>
                </p:cNvPr>
                <p:cNvSpPr>
                  <a:spLocks/>
                </p:cNvSpPr>
                <p:nvPr/>
              </p:nvSpPr>
              <p:spPr bwMode="auto">
                <a:xfrm>
                  <a:off x="5722" y="1114"/>
                  <a:ext cx="207" cy="20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17">
                  <a:extLst>
                    <a:ext uri="{FF2B5EF4-FFF2-40B4-BE49-F238E27FC236}">
                      <a16:creationId xmlns:a16="http://schemas.microsoft.com/office/drawing/2014/main" id="{82778105-C9B4-4EBA-A72C-5794291D1207}"/>
                    </a:ext>
                  </a:extLst>
                </p:cNvPr>
                <p:cNvSpPr>
                  <a:spLocks/>
                </p:cNvSpPr>
                <p:nvPr/>
              </p:nvSpPr>
              <p:spPr bwMode="auto">
                <a:xfrm>
                  <a:off x="5670" y="1346"/>
                  <a:ext cx="311" cy="156"/>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5" name="Isosceles Triangle 134">
                <a:extLst>
                  <a:ext uri="{FF2B5EF4-FFF2-40B4-BE49-F238E27FC236}">
                    <a16:creationId xmlns:a16="http://schemas.microsoft.com/office/drawing/2014/main" id="{A2D1B24B-9315-4A39-9C29-0F5AF8813C44}"/>
                  </a:ext>
                </a:extLst>
              </p:cNvPr>
              <p:cNvSpPr/>
              <p:nvPr/>
            </p:nvSpPr>
            <p:spPr bwMode="auto">
              <a:xfrm>
                <a:off x="9304822" y="2023025"/>
                <a:ext cx="446201" cy="38465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Freeform: Shape 135">
                <a:extLst>
                  <a:ext uri="{FF2B5EF4-FFF2-40B4-BE49-F238E27FC236}">
                    <a16:creationId xmlns:a16="http://schemas.microsoft.com/office/drawing/2014/main" id="{8DEF2CFF-F437-4BA7-B2D1-A8B6EFBE933F}"/>
                  </a:ext>
                </a:extLst>
              </p:cNvPr>
              <p:cNvSpPr/>
              <p:nvPr/>
            </p:nvSpPr>
            <p:spPr bwMode="auto">
              <a:xfrm flipH="1">
                <a:off x="9360370" y="2049811"/>
                <a:ext cx="448056" cy="384048"/>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39" name="Rectangle 138">
            <a:extLst>
              <a:ext uri="{FF2B5EF4-FFF2-40B4-BE49-F238E27FC236}">
                <a16:creationId xmlns:a16="http://schemas.microsoft.com/office/drawing/2014/main" id="{9905F7EF-2B31-4605-96BD-ADDF17507185}"/>
              </a:ext>
              <a:ext uri="{C183D7F6-B498-43B3-948B-1728B52AA6E4}">
                <adec:decorative xmlns="" xmlns:adec="http://schemas.microsoft.com/office/drawing/2017/decorative" val="1"/>
              </a:ext>
            </a:extLst>
          </p:cNvPr>
          <p:cNvSpPr/>
          <p:nvPr/>
        </p:nvSpPr>
        <p:spPr bwMode="auto">
          <a:xfrm>
            <a:off x="4556028" y="3045534"/>
            <a:ext cx="2803336" cy="4123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Credential Theft</a:t>
            </a:r>
          </a:p>
        </p:txBody>
      </p:sp>
      <p:sp>
        <p:nvSpPr>
          <p:cNvPr id="140" name="Rectangle 35">
            <a:extLst>
              <a:ext uri="{FF2B5EF4-FFF2-40B4-BE49-F238E27FC236}">
                <a16:creationId xmlns:a16="http://schemas.microsoft.com/office/drawing/2014/main" id="{397D729A-BB4B-432A-9208-CCB9D87E5C2B}"/>
              </a:ext>
              <a:ext uri="{C183D7F6-B498-43B3-948B-1728B52AA6E4}">
                <adec:decorative xmlns="" xmlns:adec="http://schemas.microsoft.com/office/drawing/2017/decorative" val="1"/>
              </a:ext>
            </a:extLst>
          </p:cNvPr>
          <p:cNvSpPr/>
          <p:nvPr/>
        </p:nvSpPr>
        <p:spPr bwMode="auto">
          <a:xfrm>
            <a:off x="554542" y="3952837"/>
            <a:ext cx="378263" cy="630308"/>
          </a:xfrm>
          <a:custGeom>
            <a:avLst/>
            <a:gdLst>
              <a:gd name="connsiteX0" fmla="*/ 0 w 648696"/>
              <a:gd name="connsiteY0" fmla="*/ 0 h 630308"/>
              <a:gd name="connsiteX1" fmla="*/ 648696 w 648696"/>
              <a:gd name="connsiteY1" fmla="*/ 0 h 630308"/>
              <a:gd name="connsiteX2" fmla="*/ 648696 w 648696"/>
              <a:gd name="connsiteY2" fmla="*/ 630308 h 630308"/>
              <a:gd name="connsiteX3" fmla="*/ 0 w 648696"/>
              <a:gd name="connsiteY3" fmla="*/ 630308 h 630308"/>
              <a:gd name="connsiteX4" fmla="*/ 0 w 648696"/>
              <a:gd name="connsiteY4" fmla="*/ 0 h 630308"/>
              <a:gd name="connsiteX0" fmla="*/ 0 w 648696"/>
              <a:gd name="connsiteY0" fmla="*/ 0 h 630308"/>
              <a:gd name="connsiteX1" fmla="*/ 648696 w 648696"/>
              <a:gd name="connsiteY1" fmla="*/ 0 h 630308"/>
              <a:gd name="connsiteX2" fmla="*/ 641694 w 648696"/>
              <a:gd name="connsiteY2" fmla="*/ 353955 h 630308"/>
              <a:gd name="connsiteX3" fmla="*/ 648696 w 648696"/>
              <a:gd name="connsiteY3" fmla="*/ 630308 h 630308"/>
              <a:gd name="connsiteX4" fmla="*/ 0 w 648696"/>
              <a:gd name="connsiteY4" fmla="*/ 630308 h 630308"/>
              <a:gd name="connsiteX5" fmla="*/ 0 w 648696"/>
              <a:gd name="connsiteY5" fmla="*/ 0 h 630308"/>
              <a:gd name="connsiteX0" fmla="*/ 641694 w 733134"/>
              <a:gd name="connsiteY0" fmla="*/ 353955 h 630308"/>
              <a:gd name="connsiteX1" fmla="*/ 648696 w 733134"/>
              <a:gd name="connsiteY1" fmla="*/ 630308 h 630308"/>
              <a:gd name="connsiteX2" fmla="*/ 0 w 733134"/>
              <a:gd name="connsiteY2" fmla="*/ 630308 h 630308"/>
              <a:gd name="connsiteX3" fmla="*/ 0 w 733134"/>
              <a:gd name="connsiteY3" fmla="*/ 0 h 630308"/>
              <a:gd name="connsiteX4" fmla="*/ 648696 w 733134"/>
              <a:gd name="connsiteY4" fmla="*/ 0 h 630308"/>
              <a:gd name="connsiteX5" fmla="*/ 733134 w 733134"/>
              <a:gd name="connsiteY5" fmla="*/ 445395 h 630308"/>
              <a:gd name="connsiteX0" fmla="*/ 641694 w 648696"/>
              <a:gd name="connsiteY0" fmla="*/ 353955 h 630308"/>
              <a:gd name="connsiteX1" fmla="*/ 648696 w 648696"/>
              <a:gd name="connsiteY1" fmla="*/ 630308 h 630308"/>
              <a:gd name="connsiteX2" fmla="*/ 0 w 648696"/>
              <a:gd name="connsiteY2" fmla="*/ 630308 h 630308"/>
              <a:gd name="connsiteX3" fmla="*/ 0 w 648696"/>
              <a:gd name="connsiteY3" fmla="*/ 0 h 630308"/>
              <a:gd name="connsiteX4" fmla="*/ 648696 w 648696"/>
              <a:gd name="connsiteY4" fmla="*/ 0 h 630308"/>
              <a:gd name="connsiteX0" fmla="*/ 648696 w 648696"/>
              <a:gd name="connsiteY0" fmla="*/ 630308 h 630308"/>
              <a:gd name="connsiteX1" fmla="*/ 0 w 648696"/>
              <a:gd name="connsiteY1" fmla="*/ 630308 h 630308"/>
              <a:gd name="connsiteX2" fmla="*/ 0 w 648696"/>
              <a:gd name="connsiteY2" fmla="*/ 0 h 630308"/>
              <a:gd name="connsiteX3" fmla="*/ 648696 w 648696"/>
              <a:gd name="connsiteY3" fmla="*/ 0 h 630308"/>
            </a:gdLst>
            <a:ahLst/>
            <a:cxnLst>
              <a:cxn ang="0">
                <a:pos x="connsiteX0" y="connsiteY0"/>
              </a:cxn>
              <a:cxn ang="0">
                <a:pos x="connsiteX1" y="connsiteY1"/>
              </a:cxn>
              <a:cxn ang="0">
                <a:pos x="connsiteX2" y="connsiteY2"/>
              </a:cxn>
              <a:cxn ang="0">
                <a:pos x="connsiteX3" y="connsiteY3"/>
              </a:cxn>
            </a:cxnLst>
            <a:rect l="l" t="t" r="r" b="b"/>
            <a:pathLst>
              <a:path w="648696" h="630308">
                <a:moveTo>
                  <a:pt x="648696" y="630308"/>
                </a:moveTo>
                <a:lnTo>
                  <a:pt x="0" y="630308"/>
                </a:lnTo>
                <a:lnTo>
                  <a:pt x="0" y="0"/>
                </a:lnTo>
                <a:lnTo>
                  <a:pt x="648696" y="0"/>
                </a:lnTo>
              </a:path>
            </a:pathLst>
          </a:custGeom>
          <a:ln w="19050">
            <a:solidFill>
              <a:schemeClr val="tx1"/>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0BA6F895-891E-464A-826F-D9C9B00A4426}"/>
              </a:ext>
              <a:ext uri="{C183D7F6-B498-43B3-948B-1728B52AA6E4}">
                <adec:decorative xmlns="" xmlns:adec="http://schemas.microsoft.com/office/drawing/2017/decorative" val="1"/>
              </a:ext>
            </a:extLst>
          </p:cNvPr>
          <p:cNvSpPr/>
          <p:nvPr/>
        </p:nvSpPr>
        <p:spPr>
          <a:xfrm>
            <a:off x="917279" y="4325612"/>
            <a:ext cx="2525223" cy="507831"/>
          </a:xfrm>
          <a:prstGeom prst="rect">
            <a:avLst/>
          </a:prstGeom>
        </p:spPr>
        <p:style>
          <a:lnRef idx="2">
            <a:schemeClr val="dk1"/>
          </a:lnRef>
          <a:fillRef idx="1">
            <a:schemeClr val="lt1"/>
          </a:fillRef>
          <a:effectRef idx="0">
            <a:schemeClr val="dk1"/>
          </a:effectRef>
          <a:fontRef idx="minor">
            <a:schemeClr val="dk1"/>
          </a:fontRef>
        </p:style>
        <p:txBody>
          <a:bodyPr wrap="square" lIns="32004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Ransomware actors sometimes buy access to target organizations from other attackers in dark markets</a:t>
            </a:r>
          </a:p>
        </p:txBody>
      </p:sp>
      <p:grpSp>
        <p:nvGrpSpPr>
          <p:cNvPr id="142" name="cost control">
            <a:extLst>
              <a:ext uri="{FF2B5EF4-FFF2-40B4-BE49-F238E27FC236}">
                <a16:creationId xmlns:a16="http://schemas.microsoft.com/office/drawing/2014/main" id="{42A4EEC9-FD5A-4B96-A412-DDB97F1D6D18}"/>
              </a:ext>
              <a:ext uri="{C183D7F6-B498-43B3-948B-1728B52AA6E4}">
                <adec:decorative xmlns="" xmlns:adec="http://schemas.microsoft.com/office/drawing/2017/decorative" val="1"/>
              </a:ext>
            </a:extLst>
          </p:cNvPr>
          <p:cNvGrpSpPr/>
          <p:nvPr/>
        </p:nvGrpSpPr>
        <p:grpSpPr>
          <a:xfrm>
            <a:off x="711539" y="4373787"/>
            <a:ext cx="411480" cy="411480"/>
            <a:chOff x="5337551" y="3022718"/>
            <a:chExt cx="411480" cy="411480"/>
          </a:xfrm>
        </p:grpSpPr>
        <p:sp>
          <p:nvSpPr>
            <p:cNvPr id="143" name="Freeform: Shape 142">
              <a:extLst>
                <a:ext uri="{FF2B5EF4-FFF2-40B4-BE49-F238E27FC236}">
                  <a16:creationId xmlns:a16="http://schemas.microsoft.com/office/drawing/2014/main" id="{D012DFAF-FECB-4DA2-A7A0-13B0938A5F4E}"/>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D83B01"/>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7B1D23AC-9265-4DC2-BA96-20D8DB94AF5C}"/>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chemeClr val="bg1"/>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5" name="!! Devices">
            <a:extLst>
              <a:ext uri="{FF2B5EF4-FFF2-40B4-BE49-F238E27FC236}">
                <a16:creationId xmlns:a16="http://schemas.microsoft.com/office/drawing/2014/main" id="{DAA4E8A9-4AFF-4E78-920D-6ABE58AAAB8C}"/>
              </a:ext>
              <a:ext uri="{C183D7F6-B498-43B3-948B-1728B52AA6E4}">
                <adec:decorative xmlns="" xmlns:adec="http://schemas.microsoft.com/office/drawing/2017/decorative" val="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66106" y="2969037"/>
            <a:ext cx="208788" cy="160606"/>
          </a:xfrm>
          <a:prstGeom prst="rect">
            <a:avLst/>
          </a:prstGeom>
        </p:spPr>
      </p:pic>
      <p:grpSp>
        <p:nvGrpSpPr>
          <p:cNvPr id="146" name="!! Account">
            <a:extLst>
              <a:ext uri="{FF2B5EF4-FFF2-40B4-BE49-F238E27FC236}">
                <a16:creationId xmlns:a16="http://schemas.microsoft.com/office/drawing/2014/main" id="{A63C67E1-3310-4683-B4CD-17810B89D0B6}"/>
              </a:ext>
              <a:ext uri="{C183D7F6-B498-43B3-948B-1728B52AA6E4}">
                <adec:decorative xmlns="" xmlns:adec="http://schemas.microsoft.com/office/drawing/2017/decorative" val="1"/>
              </a:ext>
            </a:extLst>
          </p:cNvPr>
          <p:cNvGrpSpPr/>
          <p:nvPr/>
        </p:nvGrpSpPr>
        <p:grpSpPr>
          <a:xfrm>
            <a:off x="1209366" y="2994621"/>
            <a:ext cx="186790" cy="115446"/>
            <a:chOff x="5448816" y="4520883"/>
            <a:chExt cx="498367" cy="308017"/>
          </a:xfrm>
        </p:grpSpPr>
        <p:sp>
          <p:nvSpPr>
            <p:cNvPr id="147" name="Rectangle 146">
              <a:extLst>
                <a:ext uri="{FF2B5EF4-FFF2-40B4-BE49-F238E27FC236}">
                  <a16:creationId xmlns:a16="http://schemas.microsoft.com/office/drawing/2014/main" id="{08780E3B-231B-4EF5-97BD-4769048D385B}"/>
                </a:ext>
              </a:extLst>
            </p:cNvPr>
            <p:cNvSpPr/>
            <p:nvPr/>
          </p:nvSpPr>
          <p:spPr bwMode="auto">
            <a:xfrm>
              <a:off x="5448816" y="4520883"/>
              <a:ext cx="498367" cy="308017"/>
            </a:xfrm>
            <a:prstGeom prst="rect">
              <a:avLst/>
            </a:prstGeom>
            <a:solidFill>
              <a:srgbClr val="FFAB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8" name="Freeform 90">
              <a:extLst>
                <a:ext uri="{FF2B5EF4-FFF2-40B4-BE49-F238E27FC236}">
                  <a16:creationId xmlns:a16="http://schemas.microsoft.com/office/drawing/2014/main" id="{0D9CBD3E-6FED-4B2A-91DE-152915BEFF11}"/>
                </a:ext>
              </a:extLst>
            </p:cNvPr>
            <p:cNvSpPr>
              <a:spLocks/>
            </p:cNvSpPr>
            <p:nvPr/>
          </p:nvSpPr>
          <p:spPr bwMode="auto">
            <a:xfrm>
              <a:off x="5525110" y="4574410"/>
              <a:ext cx="107586" cy="10758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49" name="Freeform 91">
              <a:extLst>
                <a:ext uri="{FF2B5EF4-FFF2-40B4-BE49-F238E27FC236}">
                  <a16:creationId xmlns:a16="http://schemas.microsoft.com/office/drawing/2014/main" id="{BACC7C77-E180-4711-81C4-D3FB1687DB23}"/>
                </a:ext>
              </a:extLst>
            </p:cNvPr>
            <p:cNvSpPr>
              <a:spLocks/>
            </p:cNvSpPr>
            <p:nvPr/>
          </p:nvSpPr>
          <p:spPr bwMode="auto">
            <a:xfrm>
              <a:off x="5498721" y="4695191"/>
              <a:ext cx="161379" cy="80182"/>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0" name="Freeform 273">
              <a:extLst>
                <a:ext uri="{FF2B5EF4-FFF2-40B4-BE49-F238E27FC236}">
                  <a16:creationId xmlns:a16="http://schemas.microsoft.com/office/drawing/2014/main" id="{DE23779D-4C49-4212-A818-CB950C45EF50}"/>
                </a:ext>
              </a:extLst>
            </p:cNvPr>
            <p:cNvSpPr>
              <a:spLocks/>
            </p:cNvSpPr>
            <p:nvPr/>
          </p:nvSpPr>
          <p:spPr bwMode="auto">
            <a:xfrm>
              <a:off x="5702903" y="4644430"/>
              <a:ext cx="181552" cy="1949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1" name="Freeform 275">
              <a:extLst>
                <a:ext uri="{FF2B5EF4-FFF2-40B4-BE49-F238E27FC236}">
                  <a16:creationId xmlns:a16="http://schemas.microsoft.com/office/drawing/2014/main" id="{179C9554-B3AD-4FFA-82A6-0AE3C34C0039}"/>
                </a:ext>
              </a:extLst>
            </p:cNvPr>
            <p:cNvSpPr>
              <a:spLocks/>
            </p:cNvSpPr>
            <p:nvPr/>
          </p:nvSpPr>
          <p:spPr bwMode="auto">
            <a:xfrm>
              <a:off x="5702903" y="4684640"/>
              <a:ext cx="121847" cy="20714"/>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52" name="!! Access">
            <a:extLst>
              <a:ext uri="{FF2B5EF4-FFF2-40B4-BE49-F238E27FC236}">
                <a16:creationId xmlns:a16="http://schemas.microsoft.com/office/drawing/2014/main" id="{1DE3748A-A1DD-4B1F-A92E-217D83C2710F}"/>
              </a:ext>
              <a:ext uri="{C183D7F6-B498-43B3-948B-1728B52AA6E4}">
                <adec:decorative xmlns="" xmlns:adec="http://schemas.microsoft.com/office/drawing/2017/decorative" val="1"/>
              </a:ext>
            </a:extLst>
          </p:cNvPr>
          <p:cNvGrpSpPr/>
          <p:nvPr/>
        </p:nvGrpSpPr>
        <p:grpSpPr>
          <a:xfrm>
            <a:off x="998860" y="3767129"/>
            <a:ext cx="146870" cy="177108"/>
            <a:chOff x="720357" y="3769050"/>
            <a:chExt cx="161488" cy="194736"/>
          </a:xfrm>
        </p:grpSpPr>
        <p:grpSp>
          <p:nvGrpSpPr>
            <p:cNvPr id="153" name="Group 152">
              <a:extLst>
                <a:ext uri="{FF2B5EF4-FFF2-40B4-BE49-F238E27FC236}">
                  <a16:creationId xmlns:a16="http://schemas.microsoft.com/office/drawing/2014/main" id="{F08EF43B-0D50-4606-BA1B-7591D8DABCFC}"/>
                </a:ext>
              </a:extLst>
            </p:cNvPr>
            <p:cNvGrpSpPr/>
            <p:nvPr/>
          </p:nvGrpSpPr>
          <p:grpSpPr>
            <a:xfrm>
              <a:off x="747512" y="3769050"/>
              <a:ext cx="134333" cy="194736"/>
              <a:chOff x="2515012" y="4457166"/>
              <a:chExt cx="337221" cy="488853"/>
            </a:xfrm>
          </p:grpSpPr>
          <p:sp>
            <p:nvSpPr>
              <p:cNvPr id="155" name="Freeform: Shape 154">
                <a:extLst>
                  <a:ext uri="{FF2B5EF4-FFF2-40B4-BE49-F238E27FC236}">
                    <a16:creationId xmlns:a16="http://schemas.microsoft.com/office/drawing/2014/main" id="{AB06F7BC-9FF4-4DA8-B110-2F80FEF7A02C}"/>
                  </a:ext>
                </a:extLst>
              </p:cNvPr>
              <p:cNvSpPr/>
              <p:nvPr/>
            </p:nvSpPr>
            <p:spPr>
              <a:xfrm>
                <a:off x="2515012" y="4457166"/>
                <a:ext cx="331721" cy="488853"/>
              </a:xfrm>
              <a:custGeom>
                <a:avLst/>
                <a:gdLst>
                  <a:gd name="connsiteX0" fmla="*/ 0 w 331721"/>
                  <a:gd name="connsiteY0" fmla="*/ 0 h 488853"/>
                  <a:gd name="connsiteX1" fmla="*/ 339578 w 331721"/>
                  <a:gd name="connsiteY1" fmla="*/ 0 h 488853"/>
                  <a:gd name="connsiteX2" fmla="*/ 339578 w 331721"/>
                  <a:gd name="connsiteY2" fmla="*/ 489377 h 488853"/>
                  <a:gd name="connsiteX3" fmla="*/ 0 w 331721"/>
                  <a:gd name="connsiteY3" fmla="*/ 489377 h 488853"/>
                </a:gdLst>
                <a:ahLst/>
                <a:cxnLst>
                  <a:cxn ang="0">
                    <a:pos x="connsiteX0" y="connsiteY0"/>
                  </a:cxn>
                  <a:cxn ang="0">
                    <a:pos x="connsiteX1" y="connsiteY1"/>
                  </a:cxn>
                  <a:cxn ang="0">
                    <a:pos x="connsiteX2" y="connsiteY2"/>
                  </a:cxn>
                  <a:cxn ang="0">
                    <a:pos x="connsiteX3" y="connsiteY3"/>
                  </a:cxn>
                </a:cxnLst>
                <a:rect l="l" t="t" r="r" b="b"/>
                <a:pathLst>
                  <a:path w="331721" h="488853">
                    <a:moveTo>
                      <a:pt x="0" y="0"/>
                    </a:moveTo>
                    <a:lnTo>
                      <a:pt x="339578" y="0"/>
                    </a:lnTo>
                    <a:lnTo>
                      <a:pt x="339578" y="489377"/>
                    </a:lnTo>
                    <a:lnTo>
                      <a:pt x="0" y="489377"/>
                    </a:lnTo>
                    <a:close/>
                  </a:path>
                </a:pathLst>
              </a:custGeom>
              <a:noFill/>
              <a:ln w="12700" cap="flat">
                <a:solidFill>
                  <a:srgbClr val="FFABAB"/>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6" name="Freeform: Shape 155">
                <a:extLst>
                  <a:ext uri="{FF2B5EF4-FFF2-40B4-BE49-F238E27FC236}">
                    <a16:creationId xmlns:a16="http://schemas.microsoft.com/office/drawing/2014/main" id="{9180A52E-5791-489F-ADF8-6FEAFEA3C649}"/>
                  </a:ext>
                </a:extLst>
              </p:cNvPr>
              <p:cNvSpPr/>
              <p:nvPr/>
            </p:nvSpPr>
            <p:spPr>
              <a:xfrm>
                <a:off x="2708699" y="4465197"/>
                <a:ext cx="143534" cy="471394"/>
              </a:xfrm>
              <a:custGeom>
                <a:avLst/>
                <a:gdLst>
                  <a:gd name="connsiteX0" fmla="*/ 176947 w 174590"/>
                  <a:gd name="connsiteY0" fmla="*/ 477243 h 471393"/>
                  <a:gd name="connsiteX1" fmla="*/ 176947 w 174590"/>
                  <a:gd name="connsiteY1" fmla="*/ 0 h 471393"/>
                  <a:gd name="connsiteX2" fmla="*/ 0 w 174590"/>
                  <a:gd name="connsiteY2" fmla="*/ 102397 h 471393"/>
                  <a:gd name="connsiteX3" fmla="*/ 0 w 174590"/>
                  <a:gd name="connsiteY3" fmla="*/ 374846 h 471393"/>
                </a:gdLst>
                <a:ahLst/>
                <a:cxnLst>
                  <a:cxn ang="0">
                    <a:pos x="connsiteX0" y="connsiteY0"/>
                  </a:cxn>
                  <a:cxn ang="0">
                    <a:pos x="connsiteX1" y="connsiteY1"/>
                  </a:cxn>
                  <a:cxn ang="0">
                    <a:pos x="connsiteX2" y="connsiteY2"/>
                  </a:cxn>
                  <a:cxn ang="0">
                    <a:pos x="connsiteX3" y="connsiteY3"/>
                  </a:cxn>
                </a:cxnLst>
                <a:rect l="l" t="t" r="r" b="b"/>
                <a:pathLst>
                  <a:path w="174590" h="471393">
                    <a:moveTo>
                      <a:pt x="176947" y="477243"/>
                    </a:moveTo>
                    <a:lnTo>
                      <a:pt x="176947" y="0"/>
                    </a:lnTo>
                    <a:lnTo>
                      <a:pt x="0" y="102397"/>
                    </a:lnTo>
                    <a:lnTo>
                      <a:pt x="0" y="374846"/>
                    </a:lnTo>
                    <a:close/>
                  </a:path>
                </a:pathLst>
              </a:custGeom>
              <a:solidFill>
                <a:srgbClr val="FFABAB"/>
              </a:solidFill>
              <a:ln w="854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54" name="Freeform: Shape 153">
              <a:extLst>
                <a:ext uri="{FF2B5EF4-FFF2-40B4-BE49-F238E27FC236}">
                  <a16:creationId xmlns:a16="http://schemas.microsoft.com/office/drawing/2014/main" id="{9239398D-E91E-463E-9CB3-0B092F21C6FC}"/>
                </a:ext>
              </a:extLst>
            </p:cNvPr>
            <p:cNvSpPr/>
            <p:nvPr/>
          </p:nvSpPr>
          <p:spPr>
            <a:xfrm flipH="1">
              <a:off x="720357" y="3834557"/>
              <a:ext cx="85572" cy="71849"/>
            </a:xfrm>
            <a:custGeom>
              <a:avLst/>
              <a:gdLst>
                <a:gd name="connsiteX0" fmla="*/ 39159 w 85572"/>
                <a:gd name="connsiteY0" fmla="*/ 3234 h 71849"/>
                <a:gd name="connsiteX1" fmla="*/ 35925 w 85572"/>
                <a:gd name="connsiteY1" fmla="*/ 0 h 71849"/>
                <a:gd name="connsiteX2" fmla="*/ 0 w 85572"/>
                <a:gd name="connsiteY2" fmla="*/ 35925 h 71849"/>
                <a:gd name="connsiteX3" fmla="*/ 35925 w 85572"/>
                <a:gd name="connsiteY3" fmla="*/ 71849 h 71849"/>
                <a:gd name="connsiteX4" fmla="*/ 39159 w 85572"/>
                <a:gd name="connsiteY4" fmla="*/ 68615 h 71849"/>
                <a:gd name="connsiteX5" fmla="*/ 8794 w 85572"/>
                <a:gd name="connsiteY5" fmla="*/ 38251 h 71849"/>
                <a:gd name="connsiteX6" fmla="*/ 8794 w 85572"/>
                <a:gd name="connsiteY6" fmla="*/ 38218 h 71849"/>
                <a:gd name="connsiteX7" fmla="*/ 8810 w 85572"/>
                <a:gd name="connsiteY7" fmla="*/ 38212 h 71849"/>
                <a:gd name="connsiteX8" fmla="*/ 85572 w 85572"/>
                <a:gd name="connsiteY8" fmla="*/ 38212 h 71849"/>
                <a:gd name="connsiteX9" fmla="*/ 85572 w 85572"/>
                <a:gd name="connsiteY9" fmla="*/ 33637 h 71849"/>
                <a:gd name="connsiteX10" fmla="*/ 8810 w 85572"/>
                <a:gd name="connsiteY10" fmla="*/ 33637 h 71849"/>
                <a:gd name="connsiteX11" fmla="*/ 8788 w 85572"/>
                <a:gd name="connsiteY11" fmla="*/ 33614 h 71849"/>
                <a:gd name="connsiteX12" fmla="*/ 8794 w 85572"/>
                <a:gd name="connsiteY12" fmla="*/ 33598 h 7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572" h="71849">
                  <a:moveTo>
                    <a:pt x="39159" y="3234"/>
                  </a:moveTo>
                  <a:lnTo>
                    <a:pt x="35925" y="0"/>
                  </a:lnTo>
                  <a:lnTo>
                    <a:pt x="0" y="35925"/>
                  </a:lnTo>
                  <a:lnTo>
                    <a:pt x="35925" y="71849"/>
                  </a:lnTo>
                  <a:lnTo>
                    <a:pt x="39159" y="68615"/>
                  </a:lnTo>
                  <a:lnTo>
                    <a:pt x="8794" y="38251"/>
                  </a:lnTo>
                  <a:cubicBezTo>
                    <a:pt x="8785" y="38242"/>
                    <a:pt x="8785" y="38227"/>
                    <a:pt x="8794" y="38218"/>
                  </a:cubicBezTo>
                  <a:cubicBezTo>
                    <a:pt x="8799" y="38214"/>
                    <a:pt x="8804" y="38212"/>
                    <a:pt x="8810" y="38212"/>
                  </a:cubicBezTo>
                  <a:lnTo>
                    <a:pt x="85572" y="38212"/>
                  </a:lnTo>
                  <a:lnTo>
                    <a:pt x="85572" y="33637"/>
                  </a:lnTo>
                  <a:lnTo>
                    <a:pt x="8810" y="33637"/>
                  </a:lnTo>
                  <a:cubicBezTo>
                    <a:pt x="8798" y="33637"/>
                    <a:pt x="8788" y="33627"/>
                    <a:pt x="8788" y="33614"/>
                  </a:cubicBezTo>
                  <a:cubicBezTo>
                    <a:pt x="8788" y="33608"/>
                    <a:pt x="8790" y="33603"/>
                    <a:pt x="8794" y="33598"/>
                  </a:cubicBezTo>
                  <a:close/>
                </a:path>
              </a:pathLst>
            </a:custGeom>
            <a:noFill/>
            <a:ln w="9525" cap="flat">
              <a:solidFill>
                <a:srgbClr val="FFABAB"/>
              </a:solidFill>
              <a:prstDash val="solid"/>
              <a:miter/>
            </a:ln>
          </p:spPr>
          <p:txBody>
            <a:bodyPr rtlCol="0" anchor="ctr"/>
            <a:lstStyle/>
            <a:p>
              <a:endParaRPr lang="en-US"/>
            </a:p>
          </p:txBody>
        </p:sp>
      </p:grpSp>
      <p:grpSp>
        <p:nvGrpSpPr>
          <p:cNvPr id="157" name="!! Browser">
            <a:extLst>
              <a:ext uri="{FF2B5EF4-FFF2-40B4-BE49-F238E27FC236}">
                <a16:creationId xmlns:a16="http://schemas.microsoft.com/office/drawing/2014/main" id="{51E7FE0D-E00A-45E0-99A2-BA6777313723}"/>
              </a:ext>
              <a:ext uri="{C183D7F6-B498-43B3-948B-1728B52AA6E4}">
                <adec:decorative xmlns="" xmlns:adec="http://schemas.microsoft.com/office/drawing/2017/decorative" val="1"/>
              </a:ext>
            </a:extLst>
          </p:cNvPr>
          <p:cNvGrpSpPr/>
          <p:nvPr/>
        </p:nvGrpSpPr>
        <p:grpSpPr>
          <a:xfrm>
            <a:off x="982412" y="3978335"/>
            <a:ext cx="186451" cy="186450"/>
            <a:chOff x="3471062" y="3907483"/>
            <a:chExt cx="503947" cy="503947"/>
          </a:xfrm>
        </p:grpSpPr>
        <p:sp>
          <p:nvSpPr>
            <p:cNvPr id="158" name="Freeform: Shape 157">
              <a:extLst>
                <a:ext uri="{FF2B5EF4-FFF2-40B4-BE49-F238E27FC236}">
                  <a16:creationId xmlns:a16="http://schemas.microsoft.com/office/drawing/2014/main" id="{36FB5C94-7E30-4020-B4B0-7211ACD4A3AB}"/>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FFABAB"/>
            </a:solidFill>
            <a:ln w="5106"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320D8F6-D0C6-4D81-AAA3-4BD3E348FADF}"/>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FFABAB"/>
            </a:solidFill>
            <a:ln w="5106"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836EA67-E3BC-4311-B93F-7EC727F8EF71}"/>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737373"/>
            </a:solidFill>
            <a:ln w="5106"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9D2CF11-18BC-4A09-AAC8-C8FA1AF615E8}"/>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737373"/>
            </a:solidFill>
            <a:ln w="5106"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C331A0B-A2A8-4B1F-A093-5D853C179624}"/>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737373"/>
            </a:solidFill>
            <a:ln w="5106"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9132C8F-85EA-4D2A-BB21-EACBD54FA4B3}"/>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7DB0BEE-A176-4EDC-8674-FD6F79806535}"/>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FD77967-58D1-471C-B754-0B590040188F}"/>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BCF19C5-B051-41A2-A6C5-F7A41F8B56A1}"/>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1A699E6-B117-4347-87E9-E8B73772BF17}"/>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CD62C575-B170-478A-9ABC-48E31F567628}"/>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endParaRPr lang="en-US"/>
            </a:p>
          </p:txBody>
        </p:sp>
      </p:grpSp>
      <p:sp>
        <p:nvSpPr>
          <p:cNvPr id="84" name="!! En">
            <a:extLst>
              <a:ext uri="{FF2B5EF4-FFF2-40B4-BE49-F238E27FC236}">
                <a16:creationId xmlns:a16="http://schemas.microsoft.com/office/drawing/2014/main" id="{E3402023-0318-469B-A6F9-CE4D4469F577}"/>
              </a:ext>
              <a:ext uri="{C183D7F6-B498-43B3-948B-1728B52AA6E4}">
                <adec:decorative xmlns="" xmlns:adec="http://schemas.microsoft.com/office/drawing/2017/decorative" val="1"/>
              </a:ext>
            </a:extLst>
          </p:cNvPr>
          <p:cNvSpPr/>
          <p:nvPr/>
        </p:nvSpPr>
        <p:spPr bwMode="auto">
          <a:xfrm>
            <a:off x="9209923" y="2568438"/>
            <a:ext cx="1332274" cy="5577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Encryption</a:t>
            </a:r>
            <a:b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Lock up Data</a:t>
            </a:r>
          </a:p>
        </p:txBody>
      </p:sp>
      <p:cxnSp>
        <p:nvCxnSpPr>
          <p:cNvPr id="4" name="Straight Connector 3">
            <a:extLst>
              <a:ext uri="{FF2B5EF4-FFF2-40B4-BE49-F238E27FC236}">
                <a16:creationId xmlns:a16="http://schemas.microsoft.com/office/drawing/2014/main" id="{4ED8F346-903A-4E17-AD4E-8CC90A1D272D}"/>
              </a:ext>
            </a:extLst>
          </p:cNvPr>
          <p:cNvCxnSpPr/>
          <p:nvPr/>
        </p:nvCxnSpPr>
        <p:spPr>
          <a:xfrm>
            <a:off x="9690296" y="3562883"/>
            <a:ext cx="0" cy="465236"/>
          </a:xfrm>
          <a:prstGeom prst="line">
            <a:avLst/>
          </a:prstGeom>
          <a:ln w="19050">
            <a:solidFill>
              <a:schemeClr val="tx1"/>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C450EC8-2918-449D-83F3-870D3E511D9C}"/>
              </a:ext>
            </a:extLst>
          </p:cNvPr>
          <p:cNvGrpSpPr/>
          <p:nvPr/>
        </p:nvGrpSpPr>
        <p:grpSpPr>
          <a:xfrm>
            <a:off x="8606379" y="4014994"/>
            <a:ext cx="2181214" cy="411480"/>
            <a:chOff x="8564175" y="4029064"/>
            <a:chExt cx="2181214" cy="411480"/>
          </a:xfrm>
        </p:grpSpPr>
        <p:sp>
          <p:nvSpPr>
            <p:cNvPr id="85" name="!! Ex">
              <a:extLst>
                <a:ext uri="{FF2B5EF4-FFF2-40B4-BE49-F238E27FC236}">
                  <a16:creationId xmlns:a16="http://schemas.microsoft.com/office/drawing/2014/main" id="{5CF4E475-4619-4A64-ACDB-6A0E760B6065}"/>
                </a:ext>
                <a:ext uri="{C183D7F6-B498-43B3-948B-1728B52AA6E4}">
                  <adec:decorative xmlns="" xmlns:adec="http://schemas.microsoft.com/office/drawing/2017/decorative" val="1"/>
                </a:ext>
              </a:extLst>
            </p:cNvPr>
            <p:cNvSpPr/>
            <p:nvPr/>
          </p:nvSpPr>
          <p:spPr bwMode="auto">
            <a:xfrm>
              <a:off x="8716084" y="4046656"/>
              <a:ext cx="2029305" cy="369332"/>
            </a:xfrm>
            <a:prstGeom prst="rect">
              <a:avLst/>
            </a:prstGeom>
          </p:spPr>
          <p:style>
            <a:lnRef idx="2">
              <a:schemeClr val="dk1"/>
            </a:lnRef>
            <a:fillRef idx="1">
              <a:schemeClr val="lt1"/>
            </a:fillRef>
            <a:effectRef idx="0">
              <a:schemeClr val="dk1"/>
            </a:effectRef>
            <a:fontRef idx="minor">
              <a:schemeClr val="dk1"/>
            </a:fontRef>
          </p:style>
          <p:txBody>
            <a:bodyPr wrap="square" lIns="320040">
              <a:spAutoFit/>
            </a:bodyPr>
            <a:lstStyle/>
            <a:p>
              <a:pPr marL="171450" indent="-171450" defTabSz="2194481">
                <a:buFont typeface="Arial" panose="020B0604020202020204" pitchFamily="34" charset="0"/>
                <a:buChar char="•"/>
              </a:pPr>
              <a:r>
                <a:rPr lang="en-US" sz="900">
                  <a:gradFill>
                    <a:gsLst>
                      <a:gs pos="2917">
                        <a:srgbClr val="1A1A1A"/>
                      </a:gs>
                      <a:gs pos="100000">
                        <a:srgbClr val="1A1A1A"/>
                      </a:gs>
                    </a:gsLst>
                    <a:lin ang="5400000" scaled="0"/>
                  </a:gradFill>
                  <a:latin typeface="Segoe UI Semibold"/>
                  <a:cs typeface="Segoe UI" panose="020B0502040204020203" pitchFamily="34" charset="0"/>
                </a:rPr>
                <a:t>Sabotage Backup/Recovery</a:t>
              </a:r>
            </a:p>
            <a:p>
              <a:pPr marL="171450" indent="-171450" defTabSz="2194481">
                <a:buFont typeface="Arial" panose="020B0604020202020204" pitchFamily="34" charset="0"/>
                <a:buChar char="•"/>
              </a:pPr>
              <a:r>
                <a:rPr lang="en-US" sz="900">
                  <a:gradFill>
                    <a:gsLst>
                      <a:gs pos="2917">
                        <a:srgbClr val="1A1A1A"/>
                      </a:gs>
                      <a:gs pos="100000">
                        <a:srgbClr val="1A1A1A"/>
                      </a:gs>
                    </a:gsLst>
                    <a:lin ang="5400000" scaled="0"/>
                  </a:gradFill>
                  <a:latin typeface="Segoe UI Semibold"/>
                  <a:cs typeface="Segoe UI" panose="020B0502040204020203" pitchFamily="34" charset="0"/>
                </a:rPr>
                <a:t>Establish persistence</a:t>
              </a:r>
            </a:p>
          </p:txBody>
        </p:sp>
        <p:grpSp>
          <p:nvGrpSpPr>
            <p:cNvPr id="9" name="Group 8">
              <a:extLst>
                <a:ext uri="{FF2B5EF4-FFF2-40B4-BE49-F238E27FC236}">
                  <a16:creationId xmlns:a16="http://schemas.microsoft.com/office/drawing/2014/main" id="{433BA299-276E-41C7-A30A-F03EB4E35F76}"/>
                </a:ext>
              </a:extLst>
            </p:cNvPr>
            <p:cNvGrpSpPr/>
            <p:nvPr/>
          </p:nvGrpSpPr>
          <p:grpSpPr>
            <a:xfrm>
              <a:off x="8564175" y="4029064"/>
              <a:ext cx="411480" cy="411480"/>
              <a:chOff x="8564175" y="4029064"/>
              <a:chExt cx="411480" cy="411480"/>
            </a:xfrm>
          </p:grpSpPr>
          <p:sp>
            <p:nvSpPr>
              <p:cNvPr id="96" name="Freeform: Shape 95">
                <a:extLst>
                  <a:ext uri="{FF2B5EF4-FFF2-40B4-BE49-F238E27FC236}">
                    <a16:creationId xmlns:a16="http://schemas.microsoft.com/office/drawing/2014/main" id="{AFDE214D-DB9B-468E-A942-FB9857C967B9}"/>
                  </a:ext>
                </a:extLst>
              </p:cNvPr>
              <p:cNvSpPr/>
              <p:nvPr/>
            </p:nvSpPr>
            <p:spPr>
              <a:xfrm>
                <a:off x="8564175" y="4029064"/>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D83B01"/>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Graphic 5" descr="Gears with solid fill">
                <a:extLst>
                  <a:ext uri="{FF2B5EF4-FFF2-40B4-BE49-F238E27FC236}">
                    <a16:creationId xmlns:a16="http://schemas.microsoft.com/office/drawing/2014/main" id="{AD8921D9-4370-4D0F-A3C7-EDC3547226E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8645095" y="4097814"/>
                <a:ext cx="312222" cy="312222"/>
              </a:xfrm>
              <a:prstGeom prst="rect">
                <a:avLst/>
              </a:prstGeom>
            </p:spPr>
          </p:pic>
          <p:pic>
            <p:nvPicPr>
              <p:cNvPr id="8" name="Graphic 7" descr="Shoe with solid fill">
                <a:extLst>
                  <a:ext uri="{FF2B5EF4-FFF2-40B4-BE49-F238E27FC236}">
                    <a16:creationId xmlns:a16="http://schemas.microsoft.com/office/drawing/2014/main" id="{BB12E8A7-08E8-46F0-93AF-811CE03117D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rot="1160332">
                <a:off x="8608638" y="4095185"/>
                <a:ext cx="185002" cy="185002"/>
              </a:xfrm>
              <a:prstGeom prst="rect">
                <a:avLst/>
              </a:prstGeom>
            </p:spPr>
          </p:pic>
        </p:grpSp>
      </p:grpSp>
      <p:sp>
        <p:nvSpPr>
          <p:cNvPr id="88" name="Rectangle 87"/>
          <p:cNvSpPr/>
          <p:nvPr/>
        </p:nvSpPr>
        <p:spPr>
          <a:xfrm>
            <a:off x="518552" y="6385598"/>
            <a:ext cx="11382044" cy="338554"/>
          </a:xfrm>
          <a:prstGeom prst="rect">
            <a:avLst/>
          </a:prstGeom>
        </p:spPr>
        <p:txBody>
          <a:bodyPr wrap="square">
            <a:spAutoFit/>
          </a:bodyPr>
          <a:lstStyle/>
          <a:p>
            <a:r>
              <a:rPr lang="en-US" sz="1600" dirty="0" smtClean="0">
                <a:latin typeface="Cambria" panose="02040503050406030204" pitchFamily="18" charset="0"/>
                <a:ea typeface="Cambria" panose="02040503050406030204" pitchFamily="18" charset="0"/>
              </a:rPr>
              <a:t>[4] </a:t>
            </a:r>
            <a:r>
              <a:rPr lang="en-US" sz="1600" dirty="0" smtClean="0">
                <a:latin typeface="Cambria" panose="02040503050406030204" pitchFamily="18" charset="0"/>
                <a:ea typeface="Cambria" panose="02040503050406030204" pitchFamily="18" charset="0"/>
                <a:hlinkClick r:id="rId20"/>
              </a:rPr>
              <a:t>https</a:t>
            </a:r>
            <a:r>
              <a:rPr lang="en-US" sz="1600" dirty="0">
                <a:latin typeface="Cambria" panose="02040503050406030204" pitchFamily="18" charset="0"/>
                <a:ea typeface="Cambria" panose="02040503050406030204" pitchFamily="18" charset="0"/>
                <a:hlinkClick r:id="rId20"/>
              </a:rPr>
              <a:t>://</a:t>
            </a:r>
            <a:r>
              <a:rPr lang="en-US" sz="1600" dirty="0" smtClean="0">
                <a:latin typeface="Cambria" panose="02040503050406030204" pitchFamily="18" charset="0"/>
                <a:ea typeface="Cambria" panose="02040503050406030204" pitchFamily="18" charset="0"/>
                <a:hlinkClick r:id="rId20"/>
              </a:rPr>
              <a:t>learn.microsoft.com/en-us/security/ransomware/human-operated-ransomware</a:t>
            </a:r>
            <a:endParaRPr lang="en-US" sz="1600" dirty="0">
              <a:latin typeface="Cambria" panose="02040503050406030204" pitchFamily="18" charset="0"/>
              <a:ea typeface="Cambria" panose="02040503050406030204" pitchFamily="18" charset="0"/>
            </a:endParaRPr>
          </a:p>
        </p:txBody>
      </p:sp>
      <p:sp>
        <p:nvSpPr>
          <p:cNvPr id="2" name="Slide Number Placeholder 1"/>
          <p:cNvSpPr>
            <a:spLocks noGrp="1"/>
          </p:cNvSpPr>
          <p:nvPr>
            <p:ph type="sldNum" sz="quarter" idx="12"/>
          </p:nvPr>
        </p:nvSpPr>
        <p:spPr/>
        <p:txBody>
          <a:bodyPr/>
          <a:lstStyle/>
          <a:p>
            <a:fld id="{359A608B-9C49-4498-B761-B0F15238CD16}" type="slidenum">
              <a:rPr lang="en-US" smtClean="0"/>
              <a:t>7</a:t>
            </a:fld>
            <a:endParaRPr lang="en-US"/>
          </a:p>
        </p:txBody>
      </p:sp>
    </p:spTree>
    <p:extLst>
      <p:ext uri="{BB962C8B-B14F-4D97-AF65-F5344CB8AC3E}">
        <p14:creationId xmlns:p14="http://schemas.microsoft.com/office/powerpoint/2010/main" val="1672442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1500"/>
                                        <p:tgtEl>
                                          <p:spTgt spid="90"/>
                                        </p:tgtEl>
                                      </p:cBhvr>
                                    </p:animEffect>
                                  </p:childTnLst>
                                </p:cTn>
                              </p:par>
                              <p:par>
                                <p:cTn id="8" presetID="10" presetClass="entr" presetSubtype="0" fill="hold" nodeType="withEffect">
                                  <p:stCondLst>
                                    <p:cond delay="75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5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par>
                                <p:cTn id="33" presetID="10"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par>
                                <p:cTn id="36" presetID="10" presetClass="entr" presetSubtype="0" fill="hold" nodeType="withEffect">
                                  <p:stCondLst>
                                    <p:cond delay="0"/>
                                  </p:stCondLst>
                                  <p:childTnLst>
                                    <p:set>
                                      <p:cBhvr>
                                        <p:cTn id="37" dur="1" fill="hold">
                                          <p:stCondLst>
                                            <p:cond delay="0"/>
                                          </p:stCondLst>
                                        </p:cTn>
                                        <p:tgtEl>
                                          <p:spTgt spid="157"/>
                                        </p:tgtEl>
                                        <p:attrNameLst>
                                          <p:attrName>style.visibility</p:attrName>
                                        </p:attrNameLst>
                                      </p:cBhvr>
                                      <p:to>
                                        <p:strVal val="visible"/>
                                      </p:to>
                                    </p:set>
                                    <p:animEffect transition="in" filter="fade">
                                      <p:cBhvr>
                                        <p:cTn id="38" dur="500"/>
                                        <p:tgtEl>
                                          <p:spTgt spid="157"/>
                                        </p:tgtEl>
                                      </p:cBhvr>
                                    </p:animEffect>
                                  </p:childTnLst>
                                </p:cTn>
                              </p:par>
                              <p:par>
                                <p:cTn id="39" presetID="10" presetClass="entr" presetSubtype="0" fill="hold" nodeType="withEffect">
                                  <p:stCondLst>
                                    <p:cond delay="0"/>
                                  </p:stCondLst>
                                  <p:childTnLst>
                                    <p:set>
                                      <p:cBhvr>
                                        <p:cTn id="40" dur="1" fill="hold">
                                          <p:stCondLst>
                                            <p:cond delay="0"/>
                                          </p:stCondLst>
                                        </p:cTn>
                                        <p:tgtEl>
                                          <p:spTgt spid="152"/>
                                        </p:tgtEl>
                                        <p:attrNameLst>
                                          <p:attrName>style.visibility</p:attrName>
                                        </p:attrNameLst>
                                      </p:cBhvr>
                                      <p:to>
                                        <p:strVal val="visible"/>
                                      </p:to>
                                    </p:set>
                                    <p:animEffect transition="in" filter="fade">
                                      <p:cBhvr>
                                        <p:cTn id="41" dur="500"/>
                                        <p:tgtEl>
                                          <p:spTgt spid="152"/>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fade">
                                      <p:cBhvr>
                                        <p:cTn id="45" dur="500"/>
                                        <p:tgtEl>
                                          <p:spTgt spid="105"/>
                                        </p:tgtEl>
                                      </p:cBhvr>
                                    </p:animEffect>
                                  </p:childTnLst>
                                </p:cTn>
                              </p:par>
                              <p:par>
                                <p:cTn id="46" presetID="10" presetClass="entr" presetSubtype="0" fill="hold" nodeType="withEffect">
                                  <p:stCondLst>
                                    <p:cond delay="0"/>
                                  </p:stCondLst>
                                  <p:childTnLst>
                                    <p:set>
                                      <p:cBhvr>
                                        <p:cTn id="47" dur="1" fill="hold">
                                          <p:stCondLst>
                                            <p:cond delay="0"/>
                                          </p:stCondLst>
                                        </p:cTn>
                                        <p:tgtEl>
                                          <p:spTgt spid="146"/>
                                        </p:tgtEl>
                                        <p:attrNameLst>
                                          <p:attrName>style.visibility</p:attrName>
                                        </p:attrNameLst>
                                      </p:cBhvr>
                                      <p:to>
                                        <p:strVal val="visible"/>
                                      </p:to>
                                    </p:set>
                                    <p:animEffect transition="in" filter="fade">
                                      <p:cBhvr>
                                        <p:cTn id="48" dur="500"/>
                                        <p:tgtEl>
                                          <p:spTgt spid="146"/>
                                        </p:tgtEl>
                                      </p:cBhvr>
                                    </p:animEffect>
                                  </p:childTnLst>
                                </p:cTn>
                              </p:par>
                              <p:par>
                                <p:cTn id="49" presetID="10" presetClass="entr" presetSubtype="0" fill="hold" nodeType="withEffect">
                                  <p:stCondLst>
                                    <p:cond delay="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par>
                                <p:cTn id="52" presetID="10" presetClass="entr" presetSubtype="0" fill="hold" nodeType="with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500"/>
                                        <p:tgtEl>
                                          <p:spTgt spid="106"/>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wipe(up)">
                                      <p:cBhvr>
                                        <p:cTn id="58" dur="500"/>
                                        <p:tgtEl>
                                          <p:spTgt spid="1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fade">
                                      <p:cBhvr>
                                        <p:cTn id="61" dur="500"/>
                                        <p:tgtEl>
                                          <p:spTgt spid="104"/>
                                        </p:tgtEl>
                                      </p:cBhvr>
                                    </p:animEffect>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141"/>
                                        </p:tgtEl>
                                        <p:attrNameLst>
                                          <p:attrName>style.visibility</p:attrName>
                                        </p:attrNameLst>
                                      </p:cBhvr>
                                      <p:to>
                                        <p:strVal val="visible"/>
                                      </p:to>
                                    </p:set>
                                    <p:animEffect transition="in" filter="fade">
                                      <p:cBhvr>
                                        <p:cTn id="65" dur="500"/>
                                        <p:tgtEl>
                                          <p:spTgt spid="141"/>
                                        </p:tgtEl>
                                      </p:cBhvr>
                                    </p:animEffect>
                                  </p:childTnLst>
                                </p:cTn>
                              </p:par>
                              <p:par>
                                <p:cTn id="66" presetID="10" presetClass="entr" presetSubtype="0" fill="hold" nodeType="withEffect">
                                  <p:stCondLst>
                                    <p:cond delay="0"/>
                                  </p:stCondLst>
                                  <p:childTnLst>
                                    <p:set>
                                      <p:cBhvr>
                                        <p:cTn id="67" dur="1" fill="hold">
                                          <p:stCondLst>
                                            <p:cond delay="0"/>
                                          </p:stCondLst>
                                        </p:cTn>
                                        <p:tgtEl>
                                          <p:spTgt spid="142"/>
                                        </p:tgtEl>
                                        <p:attrNameLst>
                                          <p:attrName>style.visibility</p:attrName>
                                        </p:attrNameLst>
                                      </p:cBhvr>
                                      <p:to>
                                        <p:strVal val="visible"/>
                                      </p:to>
                                    </p:set>
                                    <p:animEffect transition="in" filter="fade">
                                      <p:cBhvr>
                                        <p:cTn id="68" dur="500"/>
                                        <p:tgtEl>
                                          <p:spTgt spid="142"/>
                                        </p:tgtEl>
                                      </p:cBhvr>
                                    </p:animEffect>
                                  </p:childTnLst>
                                </p:cTn>
                              </p:par>
                            </p:childTnLst>
                          </p:cTn>
                        </p:par>
                        <p:par>
                          <p:cTn id="69" fill="hold">
                            <p:stCondLst>
                              <p:cond delay="3500"/>
                            </p:stCondLst>
                            <p:childTnLst>
                              <p:par>
                                <p:cTn id="70" presetID="22" presetClass="entr" presetSubtype="4" fill="hold" grpId="0" nodeType="after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wipe(down)">
                                      <p:cBhvr>
                                        <p:cTn id="72" dur="500"/>
                                        <p:tgtEl>
                                          <p:spTgt spid="140"/>
                                        </p:tgtEl>
                                      </p:cBhvr>
                                    </p:animEffect>
                                  </p:childTnLst>
                                </p:cTn>
                              </p:par>
                            </p:childTnLst>
                          </p:cTn>
                        </p:par>
                        <p:par>
                          <p:cTn id="73" fill="hold">
                            <p:stCondLst>
                              <p:cond delay="4000"/>
                            </p:stCondLst>
                            <p:childTnLst>
                              <p:par>
                                <p:cTn id="74" presetID="10" presetClass="entr" presetSubtype="0" fill="hold" grpId="0" nodeType="after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fade">
                                      <p:cBhvr>
                                        <p:cTn id="76" dur="500"/>
                                        <p:tgtEl>
                                          <p:spTgt spid="1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8"/>
                                        </p:tgtEl>
                                        <p:attrNameLst>
                                          <p:attrName>style.visibility</p:attrName>
                                        </p:attrNameLst>
                                      </p:cBhvr>
                                      <p:to>
                                        <p:strVal val="visible"/>
                                      </p:to>
                                    </p:set>
                                    <p:animEffect transition="in" filter="fade">
                                      <p:cBhvr>
                                        <p:cTn id="79" dur="500"/>
                                        <p:tgtEl>
                                          <p:spTgt spid="1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26"/>
                                        </p:tgtEl>
                                        <p:attrNameLst>
                                          <p:attrName>style.visibility</p:attrName>
                                        </p:attrNameLst>
                                      </p:cBhvr>
                                      <p:to>
                                        <p:strVal val="visible"/>
                                      </p:to>
                                    </p:set>
                                    <p:animEffect transition="in" filter="wipe(left)">
                                      <p:cBhvr>
                                        <p:cTn id="84" dur="500"/>
                                        <p:tgtEl>
                                          <p:spTgt spid="126"/>
                                        </p:tgtEl>
                                      </p:cBhvr>
                                    </p:animEffect>
                                  </p:childTnLst>
                                </p:cTn>
                              </p:par>
                              <p:par>
                                <p:cTn id="85" presetID="22" presetClass="entr" presetSubtype="8" fill="hold" nodeType="with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wipe(left)">
                                      <p:cBhvr>
                                        <p:cTn id="87" dur="500"/>
                                        <p:tgtEl>
                                          <p:spTgt spid="127"/>
                                        </p:tgtEl>
                                      </p:cBhvr>
                                    </p:animEffect>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wipe(left)">
                                      <p:cBhvr>
                                        <p:cTn id="91" dur="500"/>
                                        <p:tgtEl>
                                          <p:spTgt spid="123"/>
                                        </p:tgtEl>
                                      </p:cBhvr>
                                    </p:animEffect>
                                  </p:childTnLst>
                                </p:cTn>
                              </p:par>
                            </p:childTnLst>
                          </p:cTn>
                        </p:par>
                        <p:par>
                          <p:cTn id="92" fill="hold">
                            <p:stCondLst>
                              <p:cond delay="1000"/>
                            </p:stCondLst>
                            <p:childTnLst>
                              <p:par>
                                <p:cTn id="93" presetID="22" presetClass="entr" presetSubtype="1" fill="hold" grpId="0" nodeType="afterEffect">
                                  <p:stCondLst>
                                    <p:cond delay="0"/>
                                  </p:stCondLst>
                                  <p:childTnLst>
                                    <p:set>
                                      <p:cBhvr>
                                        <p:cTn id="94" dur="1" fill="hold">
                                          <p:stCondLst>
                                            <p:cond delay="0"/>
                                          </p:stCondLst>
                                        </p:cTn>
                                        <p:tgtEl>
                                          <p:spTgt spid="124"/>
                                        </p:tgtEl>
                                        <p:attrNameLst>
                                          <p:attrName>style.visibility</p:attrName>
                                        </p:attrNameLst>
                                      </p:cBhvr>
                                      <p:to>
                                        <p:strVal val="visible"/>
                                      </p:to>
                                    </p:set>
                                    <p:animEffect transition="in" filter="wipe(up)">
                                      <p:cBhvr>
                                        <p:cTn id="95" dur="500"/>
                                        <p:tgtEl>
                                          <p:spTgt spid="124"/>
                                        </p:tgtEl>
                                      </p:cBhvr>
                                    </p:animEffect>
                                  </p:childTnLst>
                                </p:cTn>
                              </p:par>
                            </p:childTnLst>
                          </p:cTn>
                        </p:par>
                        <p:par>
                          <p:cTn id="96" fill="hold">
                            <p:stCondLst>
                              <p:cond delay="1500"/>
                            </p:stCondLst>
                            <p:childTnLst>
                              <p:par>
                                <p:cTn id="97" presetID="22" presetClass="entr" presetSubtype="2" fill="hold" grpId="0" nodeType="afterEffect">
                                  <p:stCondLst>
                                    <p:cond delay="0"/>
                                  </p:stCondLst>
                                  <p:childTnLst>
                                    <p:set>
                                      <p:cBhvr>
                                        <p:cTn id="98" dur="1" fill="hold">
                                          <p:stCondLst>
                                            <p:cond delay="0"/>
                                          </p:stCondLst>
                                        </p:cTn>
                                        <p:tgtEl>
                                          <p:spTgt spid="122"/>
                                        </p:tgtEl>
                                        <p:attrNameLst>
                                          <p:attrName>style.visibility</p:attrName>
                                        </p:attrNameLst>
                                      </p:cBhvr>
                                      <p:to>
                                        <p:strVal val="visible"/>
                                      </p:to>
                                    </p:set>
                                    <p:animEffect transition="in" filter="wipe(right)">
                                      <p:cBhvr>
                                        <p:cTn id="99" dur="500"/>
                                        <p:tgtEl>
                                          <p:spTgt spid="122"/>
                                        </p:tgtEl>
                                      </p:cBhvr>
                                    </p:animEffect>
                                  </p:childTnLst>
                                </p:cTn>
                              </p:par>
                            </p:childTnLst>
                          </p:cTn>
                        </p:par>
                        <p:par>
                          <p:cTn id="100" fill="hold">
                            <p:stCondLst>
                              <p:cond delay="2000"/>
                            </p:stCondLst>
                            <p:childTnLst>
                              <p:par>
                                <p:cTn id="101" presetID="22" presetClass="entr" presetSubtype="4" fill="hold" grpId="0" nodeType="afterEffect">
                                  <p:stCondLst>
                                    <p:cond delay="0"/>
                                  </p:stCondLst>
                                  <p:childTnLst>
                                    <p:set>
                                      <p:cBhvr>
                                        <p:cTn id="102" dur="1" fill="hold">
                                          <p:stCondLst>
                                            <p:cond delay="0"/>
                                          </p:stCondLst>
                                        </p:cTn>
                                        <p:tgtEl>
                                          <p:spTgt spid="125"/>
                                        </p:tgtEl>
                                        <p:attrNameLst>
                                          <p:attrName>style.visibility</p:attrName>
                                        </p:attrNameLst>
                                      </p:cBhvr>
                                      <p:to>
                                        <p:strVal val="visible"/>
                                      </p:to>
                                    </p:set>
                                    <p:animEffect transition="in" filter="wipe(down)">
                                      <p:cBhvr>
                                        <p:cTn id="103" dur="500"/>
                                        <p:tgtEl>
                                          <p:spTgt spid="125"/>
                                        </p:tgtEl>
                                      </p:cBhvr>
                                    </p:animEffect>
                                  </p:childTnLst>
                                </p:cTn>
                              </p:par>
                            </p:childTnLst>
                          </p:cTn>
                        </p:par>
                        <p:par>
                          <p:cTn id="104" fill="hold">
                            <p:stCondLst>
                              <p:cond delay="2500"/>
                            </p:stCondLst>
                            <p:childTnLst>
                              <p:par>
                                <p:cTn id="105" presetID="26" presetClass="emph" presetSubtype="0" fill="hold" grpId="1" nodeType="afterEffect">
                                  <p:stCondLst>
                                    <p:cond delay="0"/>
                                  </p:stCondLst>
                                  <p:childTnLst>
                                    <p:animEffect transition="out" filter="fade">
                                      <p:cBhvr>
                                        <p:cTn id="106" dur="250" tmFilter="0, 0; .2, .5; .8, .5; 1, 0"/>
                                        <p:tgtEl>
                                          <p:spTgt spid="123"/>
                                        </p:tgtEl>
                                      </p:cBhvr>
                                    </p:animEffect>
                                    <p:animScale>
                                      <p:cBhvr>
                                        <p:cTn id="107" dur="125" autoRev="1" fill="hold"/>
                                        <p:tgtEl>
                                          <p:spTgt spid="123"/>
                                        </p:tgtEl>
                                      </p:cBhvr>
                                      <p:by x="105000" y="105000"/>
                                    </p:animScale>
                                  </p:childTnLst>
                                </p:cTn>
                              </p:par>
                            </p:childTnLst>
                          </p:cTn>
                        </p:par>
                        <p:par>
                          <p:cTn id="108" fill="hold">
                            <p:stCondLst>
                              <p:cond delay="2750"/>
                            </p:stCondLst>
                            <p:childTnLst>
                              <p:par>
                                <p:cTn id="109" presetID="26" presetClass="emph" presetSubtype="0" fill="hold" grpId="1" nodeType="afterEffect">
                                  <p:stCondLst>
                                    <p:cond delay="0"/>
                                  </p:stCondLst>
                                  <p:childTnLst>
                                    <p:animEffect transition="out" filter="fade">
                                      <p:cBhvr>
                                        <p:cTn id="110" dur="250" tmFilter="0, 0; .2, .5; .8, .5; 1, 0"/>
                                        <p:tgtEl>
                                          <p:spTgt spid="122"/>
                                        </p:tgtEl>
                                      </p:cBhvr>
                                    </p:animEffect>
                                    <p:animScale>
                                      <p:cBhvr>
                                        <p:cTn id="111" dur="125" autoRev="1" fill="hold"/>
                                        <p:tgtEl>
                                          <p:spTgt spid="122"/>
                                        </p:tgtEl>
                                      </p:cBhvr>
                                      <p:by x="105000" y="105000"/>
                                    </p:animScale>
                                  </p:childTnLst>
                                </p:cTn>
                              </p:par>
                            </p:childTnLst>
                          </p:cTn>
                        </p:par>
                        <p:par>
                          <p:cTn id="112" fill="hold">
                            <p:stCondLst>
                              <p:cond delay="3000"/>
                            </p:stCondLst>
                            <p:childTnLst>
                              <p:par>
                                <p:cTn id="113" presetID="26" presetClass="emph" presetSubtype="0" fill="hold" grpId="2" nodeType="afterEffect">
                                  <p:stCondLst>
                                    <p:cond delay="0"/>
                                  </p:stCondLst>
                                  <p:childTnLst>
                                    <p:animEffect transition="out" filter="fade">
                                      <p:cBhvr>
                                        <p:cTn id="114" dur="250" tmFilter="0, 0; .2, .5; .8, .5; 1, 0"/>
                                        <p:tgtEl>
                                          <p:spTgt spid="123"/>
                                        </p:tgtEl>
                                      </p:cBhvr>
                                    </p:animEffect>
                                    <p:animScale>
                                      <p:cBhvr>
                                        <p:cTn id="115" dur="125" autoRev="1" fill="hold"/>
                                        <p:tgtEl>
                                          <p:spTgt spid="123"/>
                                        </p:tgtEl>
                                      </p:cBhvr>
                                      <p:by x="105000" y="105000"/>
                                    </p:animScale>
                                  </p:childTnLst>
                                </p:cTn>
                              </p:par>
                            </p:childTnLst>
                          </p:cTn>
                        </p:par>
                        <p:par>
                          <p:cTn id="116" fill="hold">
                            <p:stCondLst>
                              <p:cond delay="3250"/>
                            </p:stCondLst>
                            <p:childTnLst>
                              <p:par>
                                <p:cTn id="117" presetID="26" presetClass="emph" presetSubtype="0" fill="hold" grpId="2" nodeType="afterEffect">
                                  <p:stCondLst>
                                    <p:cond delay="0"/>
                                  </p:stCondLst>
                                  <p:childTnLst>
                                    <p:animEffect transition="out" filter="fade">
                                      <p:cBhvr>
                                        <p:cTn id="118" dur="250" tmFilter="0, 0; .2, .5; .8, .5; 1, 0"/>
                                        <p:tgtEl>
                                          <p:spTgt spid="122"/>
                                        </p:tgtEl>
                                      </p:cBhvr>
                                    </p:animEffect>
                                    <p:animScale>
                                      <p:cBhvr>
                                        <p:cTn id="119" dur="125" autoRev="1" fill="hold"/>
                                        <p:tgtEl>
                                          <p:spTgt spid="122"/>
                                        </p:tgtEl>
                                      </p:cBhvr>
                                      <p:by x="105000" y="105000"/>
                                    </p:animScale>
                                  </p:childTnLst>
                                </p:cTn>
                              </p:par>
                            </p:childTnLst>
                          </p:cTn>
                        </p:par>
                        <p:par>
                          <p:cTn id="120" fill="hold">
                            <p:stCondLst>
                              <p:cond delay="3500"/>
                            </p:stCondLst>
                            <p:childTnLst>
                              <p:par>
                                <p:cTn id="121" presetID="10" presetClass="entr" presetSubtype="0" fill="hold" grpId="0" nodeType="afterEffect">
                                  <p:stCondLst>
                                    <p:cond delay="0"/>
                                  </p:stCondLst>
                                  <p:childTnLst>
                                    <p:set>
                                      <p:cBhvr>
                                        <p:cTn id="122" dur="1" fill="hold">
                                          <p:stCondLst>
                                            <p:cond delay="0"/>
                                          </p:stCondLst>
                                        </p:cTn>
                                        <p:tgtEl>
                                          <p:spTgt spid="139"/>
                                        </p:tgtEl>
                                        <p:attrNameLst>
                                          <p:attrName>style.visibility</p:attrName>
                                        </p:attrNameLst>
                                      </p:cBhvr>
                                      <p:to>
                                        <p:strVal val="visible"/>
                                      </p:to>
                                    </p:set>
                                    <p:animEffect transition="in" filter="fade">
                                      <p:cBhvr>
                                        <p:cTn id="123" dur="750"/>
                                        <p:tgtEl>
                                          <p:spTgt spid="139"/>
                                        </p:tgtEl>
                                      </p:cBhvr>
                                    </p:animEffect>
                                  </p:childTnLst>
                                </p:cTn>
                              </p:par>
                              <p:par>
                                <p:cTn id="124" presetID="26" presetClass="emph" presetSubtype="0" fill="hold" grpId="1" nodeType="withEffect">
                                  <p:stCondLst>
                                    <p:cond delay="0"/>
                                  </p:stCondLst>
                                  <p:childTnLst>
                                    <p:animEffect transition="out" filter="fade">
                                      <p:cBhvr>
                                        <p:cTn id="125" dur="750" tmFilter="0, 0; .2, .5; .8, .5; 1, 0"/>
                                        <p:tgtEl>
                                          <p:spTgt spid="139"/>
                                        </p:tgtEl>
                                      </p:cBhvr>
                                    </p:animEffect>
                                    <p:animScale>
                                      <p:cBhvr>
                                        <p:cTn id="126" dur="375" autoRev="1" fill="hold"/>
                                        <p:tgtEl>
                                          <p:spTgt spid="139"/>
                                        </p:tgtEl>
                                      </p:cBhvr>
                                      <p:by x="105000" y="105000"/>
                                    </p:animScale>
                                  </p:childTnLst>
                                </p:cTn>
                              </p:par>
                            </p:childTnLst>
                          </p:cTn>
                        </p:par>
                        <p:par>
                          <p:cTn id="127" fill="hold">
                            <p:stCondLst>
                              <p:cond delay="4250"/>
                            </p:stCondLst>
                            <p:childTnLst>
                              <p:par>
                                <p:cTn id="128" presetID="10" presetClass="entr" presetSubtype="0" fill="hold" grpId="0" nodeType="afterEffect">
                                  <p:stCondLst>
                                    <p:cond delay="0"/>
                                  </p:stCondLst>
                                  <p:childTnLst>
                                    <p:set>
                                      <p:cBhvr>
                                        <p:cTn id="129" dur="1" fill="hold">
                                          <p:stCondLst>
                                            <p:cond delay="0"/>
                                          </p:stCondLst>
                                        </p:cTn>
                                        <p:tgtEl>
                                          <p:spTgt spid="119"/>
                                        </p:tgtEl>
                                        <p:attrNameLst>
                                          <p:attrName>style.visibility</p:attrName>
                                        </p:attrNameLst>
                                      </p:cBhvr>
                                      <p:to>
                                        <p:strVal val="visible"/>
                                      </p:to>
                                    </p:set>
                                    <p:animEffect transition="in" filter="fade">
                                      <p:cBhvr>
                                        <p:cTn id="130" dur="500"/>
                                        <p:tgtEl>
                                          <p:spTgt spid="11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0"/>
                                        </p:tgtEl>
                                        <p:attrNameLst>
                                          <p:attrName>style.visibility</p:attrName>
                                        </p:attrNameLst>
                                      </p:cBhvr>
                                      <p:to>
                                        <p:strVal val="visible"/>
                                      </p:to>
                                    </p:set>
                                    <p:animEffect transition="in" filter="fade">
                                      <p:cBhvr>
                                        <p:cTn id="133" dur="500"/>
                                        <p:tgtEl>
                                          <p:spTgt spid="12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128"/>
                                        </p:tgtEl>
                                        <p:attrNameLst>
                                          <p:attrName>style.visibility</p:attrName>
                                        </p:attrNameLst>
                                      </p:cBhvr>
                                      <p:to>
                                        <p:strVal val="visible"/>
                                      </p:to>
                                    </p:set>
                                    <p:animEffect transition="in" filter="wipe(left)">
                                      <p:cBhvr>
                                        <p:cTn id="138" dur="1250"/>
                                        <p:tgtEl>
                                          <p:spTgt spid="128"/>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9"/>
                                        </p:tgtEl>
                                        <p:attrNameLst>
                                          <p:attrName>style.visibility</p:attrName>
                                        </p:attrNameLst>
                                      </p:cBhvr>
                                      <p:to>
                                        <p:strVal val="visible"/>
                                      </p:to>
                                    </p:set>
                                    <p:animEffect transition="in" filter="fade">
                                      <p:cBhvr>
                                        <p:cTn id="141" dur="500"/>
                                        <p:tgtEl>
                                          <p:spTgt spid="129"/>
                                        </p:tgtEl>
                                      </p:cBhvr>
                                    </p:animEffect>
                                  </p:childTnLst>
                                </p:cTn>
                              </p:par>
                              <p:par>
                                <p:cTn id="142" presetID="10" presetClass="entr" presetSubtype="0" fill="hold" grpId="0" nodeType="withEffect">
                                  <p:stCondLst>
                                    <p:cond delay="500"/>
                                  </p:stCondLst>
                                  <p:childTnLst>
                                    <p:set>
                                      <p:cBhvr>
                                        <p:cTn id="143" dur="1" fill="hold">
                                          <p:stCondLst>
                                            <p:cond delay="0"/>
                                          </p:stCondLst>
                                        </p:cTn>
                                        <p:tgtEl>
                                          <p:spTgt spid="84"/>
                                        </p:tgtEl>
                                        <p:attrNameLst>
                                          <p:attrName>style.visibility</p:attrName>
                                        </p:attrNameLst>
                                      </p:cBhvr>
                                      <p:to>
                                        <p:strVal val="visible"/>
                                      </p:to>
                                    </p:set>
                                    <p:animEffect transition="in" filter="fade">
                                      <p:cBhvr>
                                        <p:cTn id="144" dur="500"/>
                                        <p:tgtEl>
                                          <p:spTgt spid="84"/>
                                        </p:tgtEl>
                                      </p:cBhvr>
                                    </p:animEffect>
                                  </p:childTnLst>
                                </p:cTn>
                              </p:par>
                              <p:par>
                                <p:cTn id="145" presetID="22" presetClass="entr" presetSubtype="1" fill="hold" nodeType="withEffect">
                                  <p:stCondLst>
                                    <p:cond delay="500"/>
                                  </p:stCondLst>
                                  <p:childTnLst>
                                    <p:set>
                                      <p:cBhvr>
                                        <p:cTn id="146" dur="1" fill="hold">
                                          <p:stCondLst>
                                            <p:cond delay="0"/>
                                          </p:stCondLst>
                                        </p:cTn>
                                        <p:tgtEl>
                                          <p:spTgt spid="130"/>
                                        </p:tgtEl>
                                        <p:attrNameLst>
                                          <p:attrName>style.visibility</p:attrName>
                                        </p:attrNameLst>
                                      </p:cBhvr>
                                      <p:to>
                                        <p:strVal val="visible"/>
                                      </p:to>
                                    </p:set>
                                    <p:animEffect transition="in" filter="wipe(up)">
                                      <p:cBhvr>
                                        <p:cTn id="147" dur="500"/>
                                        <p:tgtEl>
                                          <p:spTgt spid="130"/>
                                        </p:tgtEl>
                                      </p:cBhvr>
                                    </p:animEffect>
                                  </p:childTnLst>
                                </p:cTn>
                              </p:par>
                              <p:par>
                                <p:cTn id="148" presetID="10" presetClass="entr" presetSubtype="0" fill="hold" nodeType="withEffect">
                                  <p:stCondLst>
                                    <p:cond delay="750"/>
                                  </p:stCondLst>
                                  <p:childTnLst>
                                    <p:set>
                                      <p:cBhvr>
                                        <p:cTn id="149" dur="1" fill="hold">
                                          <p:stCondLst>
                                            <p:cond delay="0"/>
                                          </p:stCondLst>
                                        </p:cTn>
                                        <p:tgtEl>
                                          <p:spTgt spid="10"/>
                                        </p:tgtEl>
                                        <p:attrNameLst>
                                          <p:attrName>style.visibility</p:attrName>
                                        </p:attrNameLst>
                                      </p:cBhvr>
                                      <p:to>
                                        <p:strVal val="visible"/>
                                      </p:to>
                                    </p:set>
                                    <p:animEffect transition="in" filter="fade">
                                      <p:cBhvr>
                                        <p:cTn id="150" dur="500"/>
                                        <p:tgtEl>
                                          <p:spTgt spid="10"/>
                                        </p:tgtEl>
                                      </p:cBhvr>
                                    </p:animEffect>
                                  </p:childTnLst>
                                </p:cTn>
                              </p:par>
                              <p:par>
                                <p:cTn id="151" presetID="22" presetClass="entr" presetSubtype="4" fill="hold" nodeType="withEffect">
                                  <p:stCondLst>
                                    <p:cond delay="750"/>
                                  </p:stCondLst>
                                  <p:childTnLst>
                                    <p:set>
                                      <p:cBhvr>
                                        <p:cTn id="152" dur="1" fill="hold">
                                          <p:stCondLst>
                                            <p:cond delay="0"/>
                                          </p:stCondLst>
                                        </p:cTn>
                                        <p:tgtEl>
                                          <p:spTgt spid="4"/>
                                        </p:tgtEl>
                                        <p:attrNameLst>
                                          <p:attrName>style.visibility</p:attrName>
                                        </p:attrNameLst>
                                      </p:cBhvr>
                                      <p:to>
                                        <p:strVal val="visible"/>
                                      </p:to>
                                    </p:set>
                                    <p:animEffect transition="in" filter="wipe(down)">
                                      <p:cBhvr>
                                        <p:cTn id="153" dur="500"/>
                                        <p:tgtEl>
                                          <p:spTgt spid="4"/>
                                        </p:tgtEl>
                                      </p:cBhvr>
                                    </p:animEffect>
                                  </p:childTnLst>
                                </p:cTn>
                              </p:par>
                            </p:childTnLst>
                          </p:cTn>
                        </p:par>
                        <p:par>
                          <p:cTn id="154" fill="hold">
                            <p:stCondLst>
                              <p:cond delay="1250"/>
                            </p:stCondLst>
                            <p:childTnLst>
                              <p:par>
                                <p:cTn id="155" presetID="10" presetClass="entr" presetSubtype="0" fill="hold" grpId="0" nodeType="afterEffect">
                                  <p:stCondLst>
                                    <p:cond delay="0"/>
                                  </p:stCondLst>
                                  <p:childTnLst>
                                    <p:set>
                                      <p:cBhvr>
                                        <p:cTn id="156" dur="1" fill="hold">
                                          <p:stCondLst>
                                            <p:cond delay="0"/>
                                          </p:stCondLst>
                                        </p:cTn>
                                        <p:tgtEl>
                                          <p:spTgt spid="86"/>
                                        </p:tgtEl>
                                        <p:attrNameLst>
                                          <p:attrName>style.visibility</p:attrName>
                                        </p:attrNameLst>
                                      </p:cBhvr>
                                      <p:to>
                                        <p:strVal val="visible"/>
                                      </p:to>
                                    </p:set>
                                    <p:animEffect transition="in" filter="fade">
                                      <p:cBhvr>
                                        <p:cTn id="15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6" grpId="0" animBg="1"/>
      <p:bldP spid="91" grpId="0" animBg="1"/>
      <p:bldP spid="104" grpId="0"/>
      <p:bldP spid="105" grpId="0" animBg="1"/>
      <p:bldP spid="115" grpId="0" animBg="1"/>
      <p:bldP spid="117" grpId="0" animBg="1"/>
      <p:bldP spid="118" grpId="0" animBg="1"/>
      <p:bldP spid="119" grpId="0" animBg="1"/>
      <p:bldP spid="120" grpId="0" animBg="1"/>
      <p:bldP spid="122" grpId="0" animBg="1"/>
      <p:bldP spid="122" grpId="1" animBg="1"/>
      <p:bldP spid="122" grpId="2" animBg="1"/>
      <p:bldP spid="123" grpId="0" animBg="1"/>
      <p:bldP spid="123" grpId="1" animBg="1"/>
      <p:bldP spid="123" grpId="2" animBg="1"/>
      <p:bldP spid="124" grpId="0" animBg="1"/>
      <p:bldP spid="125" grpId="0" animBg="1"/>
      <p:bldP spid="129" grpId="0" animBg="1"/>
      <p:bldP spid="139" grpId="0" animBg="1"/>
      <p:bldP spid="139" grpId="1" animBg="1"/>
      <p:bldP spid="140" grpId="0" animBg="1"/>
      <p:bldP spid="141" grpId="0" animBg="1"/>
      <p:bldP spid="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7656" y="1451858"/>
            <a:ext cx="10856685" cy="4365170"/>
          </a:xfrm>
          <a:prstGeom prst="rect">
            <a:avLst/>
          </a:prstGeom>
        </p:spPr>
      </p:pic>
      <p:sp>
        <p:nvSpPr>
          <p:cNvPr id="6" name="Title 1"/>
          <p:cNvSpPr>
            <a:spLocks noGrp="1"/>
          </p:cNvSpPr>
          <p:nvPr>
            <p:ph type="ctrTitle"/>
          </p:nvPr>
        </p:nvSpPr>
        <p:spPr>
          <a:xfrm>
            <a:off x="188686" y="275771"/>
            <a:ext cx="12003314" cy="852324"/>
          </a:xfrm>
        </p:spPr>
        <p:txBody>
          <a:bodyPr>
            <a:noAutofit/>
          </a:bodyPr>
          <a:lstStyle/>
          <a:p>
            <a:r>
              <a:rPr lang="en-US" sz="4400" dirty="0" smtClean="0">
                <a:solidFill>
                  <a:srgbClr val="0070C0"/>
                </a:solidFill>
                <a:latin typeface="Cambria" panose="02040503050406030204" pitchFamily="18" charset="0"/>
                <a:ea typeface="Cambria" panose="02040503050406030204" pitchFamily="18" charset="0"/>
              </a:rPr>
              <a:t>Timeline Evolution of Different Ransomwares [5]</a:t>
            </a:r>
            <a:endParaRPr lang="en-US" sz="4400" dirty="0">
              <a:solidFill>
                <a:srgbClr val="0070C0"/>
              </a:solidFill>
              <a:latin typeface="Cambria" panose="02040503050406030204" pitchFamily="18" charset="0"/>
              <a:ea typeface="Cambria" panose="02040503050406030204" pitchFamily="18" charset="0"/>
            </a:endParaRPr>
          </a:p>
        </p:txBody>
      </p:sp>
      <p:sp>
        <p:nvSpPr>
          <p:cNvPr id="3" name="Rectangle 2"/>
          <p:cNvSpPr/>
          <p:nvPr/>
        </p:nvSpPr>
        <p:spPr>
          <a:xfrm>
            <a:off x="0" y="6140791"/>
            <a:ext cx="12148457" cy="646331"/>
          </a:xfrm>
          <a:prstGeom prst="rect">
            <a:avLst/>
          </a:prstGeom>
          <a:noFill/>
        </p:spPr>
        <p:txBody>
          <a:bodyPr wrap="square">
            <a:spAutoFit/>
          </a:bodyPr>
          <a:lstStyle/>
          <a:p>
            <a:pPr>
              <a:spcBef>
                <a:spcPts val="600"/>
              </a:spcBef>
              <a:spcAft>
                <a:spcPts val="600"/>
              </a:spcAft>
            </a:pPr>
            <a:r>
              <a:rPr lang="en-US" dirty="0" smtClean="0">
                <a:solidFill>
                  <a:srgbClr val="000000"/>
                </a:solidFill>
                <a:latin typeface="Cambria" panose="02040503050406030204" pitchFamily="18" charset="0"/>
                <a:ea typeface="Cambria" panose="02040503050406030204" pitchFamily="18" charset="0"/>
              </a:rPr>
              <a:t>[5]</a:t>
            </a:r>
            <a:r>
              <a:rPr lang="en-US" dirty="0" smtClean="0">
                <a:solidFill>
                  <a:srgbClr val="222222"/>
                </a:solidFill>
                <a:latin typeface="Cambria" panose="02040503050406030204" pitchFamily="18" charset="0"/>
                <a:ea typeface="Cambria" panose="02040503050406030204" pitchFamily="18" charset="0"/>
              </a:rPr>
              <a:t> </a:t>
            </a:r>
            <a:r>
              <a:rPr lang="en-US" dirty="0" err="1">
                <a:solidFill>
                  <a:srgbClr val="222222"/>
                </a:solidFill>
                <a:latin typeface="Cambria" panose="02040503050406030204" pitchFamily="18" charset="0"/>
                <a:ea typeface="Cambria" panose="02040503050406030204" pitchFamily="18" charset="0"/>
              </a:rPr>
              <a:t>Ispahany</a:t>
            </a:r>
            <a:r>
              <a:rPr lang="en-US" dirty="0">
                <a:solidFill>
                  <a:srgbClr val="222222"/>
                </a:solidFill>
                <a:latin typeface="Cambria" panose="02040503050406030204" pitchFamily="18" charset="0"/>
                <a:ea typeface="Cambria" panose="02040503050406030204" pitchFamily="18" charset="0"/>
              </a:rPr>
              <a:t>, Jamil, MD </a:t>
            </a:r>
            <a:r>
              <a:rPr lang="en-US" dirty="0" err="1">
                <a:solidFill>
                  <a:srgbClr val="222222"/>
                </a:solidFill>
                <a:latin typeface="Cambria" panose="02040503050406030204" pitchFamily="18" charset="0"/>
                <a:ea typeface="Cambria" panose="02040503050406030204" pitchFamily="18" charset="0"/>
              </a:rPr>
              <a:t>Rafiqul</a:t>
            </a:r>
            <a:r>
              <a:rPr lang="en-US" dirty="0">
                <a:solidFill>
                  <a:srgbClr val="222222"/>
                </a:solidFill>
                <a:latin typeface="Cambria" panose="02040503050406030204" pitchFamily="18" charset="0"/>
                <a:ea typeface="Cambria" panose="02040503050406030204" pitchFamily="18" charset="0"/>
              </a:rPr>
              <a:t> Islam, Md </a:t>
            </a:r>
            <a:r>
              <a:rPr lang="en-US" dirty="0" err="1">
                <a:solidFill>
                  <a:srgbClr val="222222"/>
                </a:solidFill>
                <a:latin typeface="Cambria" panose="02040503050406030204" pitchFamily="18" charset="0"/>
                <a:ea typeface="Cambria" panose="02040503050406030204" pitchFamily="18" charset="0"/>
              </a:rPr>
              <a:t>Zahidul</a:t>
            </a:r>
            <a:r>
              <a:rPr lang="en-US" dirty="0">
                <a:solidFill>
                  <a:srgbClr val="222222"/>
                </a:solidFill>
                <a:latin typeface="Cambria" panose="02040503050406030204" pitchFamily="18" charset="0"/>
                <a:ea typeface="Cambria" panose="02040503050406030204" pitchFamily="18" charset="0"/>
              </a:rPr>
              <a:t> Islam, and M. </a:t>
            </a:r>
            <a:r>
              <a:rPr lang="en-US" dirty="0" err="1">
                <a:solidFill>
                  <a:srgbClr val="222222"/>
                </a:solidFill>
                <a:latin typeface="Cambria" panose="02040503050406030204" pitchFamily="18" charset="0"/>
                <a:ea typeface="Cambria" panose="02040503050406030204" pitchFamily="18" charset="0"/>
              </a:rPr>
              <a:t>Arif</a:t>
            </a:r>
            <a:r>
              <a:rPr lang="en-US" dirty="0">
                <a:solidFill>
                  <a:srgbClr val="222222"/>
                </a:solidFill>
                <a:latin typeface="Cambria" panose="02040503050406030204" pitchFamily="18" charset="0"/>
                <a:ea typeface="Cambria" panose="02040503050406030204" pitchFamily="18" charset="0"/>
              </a:rPr>
              <a:t> Khan. "Ransomware detection using machine learning: A review, research limitations and future directions." </a:t>
            </a:r>
            <a:r>
              <a:rPr lang="en-US" i="1" dirty="0">
                <a:solidFill>
                  <a:srgbClr val="222222"/>
                </a:solidFill>
                <a:latin typeface="Cambria" panose="02040503050406030204" pitchFamily="18" charset="0"/>
                <a:ea typeface="Cambria" panose="02040503050406030204" pitchFamily="18" charset="0"/>
              </a:rPr>
              <a:t>IEEE Access</a:t>
            </a:r>
            <a:r>
              <a:rPr lang="en-US" dirty="0">
                <a:solidFill>
                  <a:srgbClr val="222222"/>
                </a:solidFill>
                <a:latin typeface="Cambria" panose="02040503050406030204" pitchFamily="18" charset="0"/>
                <a:ea typeface="Cambria" panose="02040503050406030204" pitchFamily="18" charset="0"/>
              </a:rPr>
              <a:t> (2024).</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21060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chainalysis.com/wp-content/uploads/2024/02/chart-1-ransomware-totals-800x45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615" y="1110918"/>
            <a:ext cx="8428197" cy="47830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5429" y="341477"/>
            <a:ext cx="11756571" cy="769441"/>
          </a:xfrm>
          <a:prstGeom prst="rect">
            <a:avLst/>
          </a:prstGeom>
        </p:spPr>
        <p:txBody>
          <a:bodyPr wrap="square">
            <a:spAutoFit/>
          </a:bodyPr>
          <a:lstStyle/>
          <a:p>
            <a:r>
              <a:rPr lang="en-US" sz="4400" dirty="0" smtClean="0">
                <a:solidFill>
                  <a:srgbClr val="0070C0"/>
                </a:solidFill>
                <a:latin typeface="Cambria" panose="02040503050406030204" pitchFamily="18" charset="0"/>
                <a:ea typeface="Cambria" panose="02040503050406030204" pitchFamily="18" charset="0"/>
              </a:rPr>
              <a:t>Financial Loss Due to Ransomware Attacks</a:t>
            </a:r>
            <a:endParaRPr lang="en-US" sz="4400" dirty="0"/>
          </a:p>
        </p:txBody>
      </p:sp>
      <p:sp>
        <p:nvSpPr>
          <p:cNvPr id="4" name="Rectangle 3"/>
          <p:cNvSpPr/>
          <p:nvPr/>
        </p:nvSpPr>
        <p:spPr>
          <a:xfrm>
            <a:off x="4182296" y="5406963"/>
            <a:ext cx="4583434" cy="369332"/>
          </a:xfrm>
          <a:prstGeom prst="rect">
            <a:avLst/>
          </a:prstGeom>
        </p:spPr>
        <p:txBody>
          <a:bodyPr wrap="none">
            <a:spAutoFit/>
          </a:bodyPr>
          <a:lstStyle/>
          <a:p>
            <a:pPr fontAlgn="base"/>
            <a:r>
              <a:rPr lang="en-US" dirty="0">
                <a:solidFill>
                  <a:srgbClr val="293972"/>
                </a:solidFill>
                <a:latin typeface="Cambria" panose="02040503050406030204" pitchFamily="18" charset="0"/>
                <a:ea typeface="Cambria" panose="02040503050406030204" pitchFamily="18" charset="0"/>
              </a:rPr>
              <a:t>2023: A watershed year for </a:t>
            </a:r>
            <a:r>
              <a:rPr lang="en-US" dirty="0" smtClean="0">
                <a:solidFill>
                  <a:srgbClr val="293972"/>
                </a:solidFill>
                <a:latin typeface="Cambria" panose="02040503050406030204" pitchFamily="18" charset="0"/>
                <a:ea typeface="Cambria" panose="02040503050406030204" pitchFamily="18" charset="0"/>
              </a:rPr>
              <a:t>ransomware [6]</a:t>
            </a:r>
            <a:endParaRPr lang="en-US" b="1" i="0" dirty="0">
              <a:solidFill>
                <a:srgbClr val="293972"/>
              </a:solidFill>
              <a:effectLst/>
              <a:latin typeface="Cambria" panose="02040503050406030204" pitchFamily="18" charset="0"/>
              <a:ea typeface="Cambria" panose="02040503050406030204" pitchFamily="18" charset="0"/>
            </a:endParaRPr>
          </a:p>
        </p:txBody>
      </p:sp>
      <p:sp>
        <p:nvSpPr>
          <p:cNvPr id="5" name="Rectangle 4"/>
          <p:cNvSpPr/>
          <p:nvPr/>
        </p:nvSpPr>
        <p:spPr>
          <a:xfrm>
            <a:off x="586761" y="6391544"/>
            <a:ext cx="5610831" cy="369332"/>
          </a:xfrm>
          <a:prstGeom prst="rect">
            <a:avLst/>
          </a:prstGeom>
        </p:spPr>
        <p:txBody>
          <a:bodyPr wrap="none">
            <a:spAutoFit/>
          </a:bodyPr>
          <a:lstStyle/>
          <a:p>
            <a:r>
              <a:rPr lang="en-US" dirty="0" smtClean="0"/>
              <a:t>[6] </a:t>
            </a:r>
            <a:r>
              <a:rPr lang="en-US" dirty="0" smtClean="0">
                <a:hlinkClick r:id="rId3"/>
              </a:rPr>
              <a:t>https</a:t>
            </a:r>
            <a:r>
              <a:rPr lang="en-US" dirty="0">
                <a:hlinkClick r:id="rId3"/>
              </a:rPr>
              <a:t>://www.chainalysis.com/blog/ransomware-2024</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2408012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857</TotalTime>
  <Words>4483</Words>
  <Application>Microsoft Office PowerPoint</Application>
  <PresentationFormat>Widescreen</PresentationFormat>
  <Paragraphs>623</Paragraphs>
  <Slides>38</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-apple-system</vt:lpstr>
      <vt:lpstr>Arial</vt:lpstr>
      <vt:lpstr>Calibri</vt:lpstr>
      <vt:lpstr>Calibri Light</vt:lpstr>
      <vt:lpstr>Cambria</vt:lpstr>
      <vt:lpstr>Courier New</vt:lpstr>
      <vt:lpstr>Segoe UI</vt:lpstr>
      <vt:lpstr>Segoe UI Semibold</vt:lpstr>
      <vt:lpstr>Times New Roman</vt:lpstr>
      <vt:lpstr>TimesNewRomanPSMT</vt:lpstr>
      <vt:lpstr>Wingdings</vt:lpstr>
      <vt:lpstr>Wingdings 3</vt:lpstr>
      <vt:lpstr>Office Theme</vt:lpstr>
      <vt:lpstr>PowerPoint Presentation</vt:lpstr>
      <vt:lpstr>PowerPoint Presentation</vt:lpstr>
      <vt:lpstr>What is a Ransomware?</vt:lpstr>
      <vt:lpstr>What is Human-operated ransomware?</vt:lpstr>
      <vt:lpstr>Evolution of Ransomware models [4]</vt:lpstr>
      <vt:lpstr>- high impact &amp; growing another background security risk [4]</vt:lpstr>
      <vt:lpstr>PowerPoint Presentation</vt:lpstr>
      <vt:lpstr>Timeline Evolution of Different Ransomwares [5]</vt:lpstr>
      <vt:lpstr>PowerPoint Presentation</vt:lpstr>
      <vt:lpstr>Most Common Human Operated Ransomware Types</vt:lpstr>
      <vt:lpstr>Point of Research Interest</vt:lpstr>
      <vt:lpstr>Existing Approaches to Defend Against Ransomware</vt:lpstr>
      <vt:lpstr>Existing Approaches to Defend Against Ransomware</vt:lpstr>
      <vt:lpstr>Existing Approaches to Defend Against Ransomware</vt:lpstr>
      <vt:lpstr>Finding The Gaps</vt:lpstr>
      <vt:lpstr>Research Questions</vt:lpstr>
      <vt:lpstr>Methodology</vt:lpstr>
      <vt:lpstr>Proposed Solution</vt:lpstr>
      <vt:lpstr>Experimental Analysis</vt:lpstr>
      <vt:lpstr>Implementation for Static Analysis</vt:lpstr>
      <vt:lpstr>Implementation for Static Analysis</vt:lpstr>
      <vt:lpstr>Implementation for Static Analysis</vt:lpstr>
      <vt:lpstr>Train the Model for these features</vt:lpstr>
      <vt:lpstr>Performance Analysis For Static Analysis Dataset</vt:lpstr>
      <vt:lpstr>Implementation for Dynamic Analysis</vt:lpstr>
      <vt:lpstr>Dataset 1 Dynamic Analysis</vt:lpstr>
      <vt:lpstr>Dataset 1 Dynamic Analysis</vt:lpstr>
      <vt:lpstr>Train the Model for Dataset 1</vt:lpstr>
      <vt:lpstr>Train the Model for Dataset 1</vt:lpstr>
      <vt:lpstr>Performance Analysis for Dataset 1</vt:lpstr>
      <vt:lpstr>Dataset 2 Dynamic Analysis</vt:lpstr>
      <vt:lpstr>Dataset 2 Dynamic Analysis</vt:lpstr>
      <vt:lpstr>Performance Analysis for Dataset 2</vt:lpstr>
      <vt:lpstr>Performance Analysis for Dataset 2</vt:lpstr>
      <vt:lpstr>Conclusions and Recommendations</vt:lpstr>
      <vt:lpstr>Conclusions and Recommendations</vt:lpstr>
      <vt:lpstr>Conclusions and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MD. SIDDIQUR RAHMAN TANVEER</dc:creator>
  <cp:lastModifiedBy>MD. SIDDIQUR RAHMAN TANVEER</cp:lastModifiedBy>
  <cp:revision>125</cp:revision>
  <dcterms:created xsi:type="dcterms:W3CDTF">2024-10-01T06:54:41Z</dcterms:created>
  <dcterms:modified xsi:type="dcterms:W3CDTF">2024-12-14T18:31:53Z</dcterms:modified>
</cp:coreProperties>
</file>